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752" r:id="rId5"/>
    <p:sldMasterId id="2147483769" r:id="rId6"/>
    <p:sldMasterId id="2147483831" r:id="rId7"/>
  </p:sldMasterIdLst>
  <p:notesMasterIdLst>
    <p:notesMasterId r:id="rId33"/>
  </p:notesMasterIdLst>
  <p:handoutMasterIdLst>
    <p:handoutMasterId r:id="rId34"/>
  </p:handoutMasterIdLst>
  <p:sldIdLst>
    <p:sldId id="256" r:id="rId8"/>
    <p:sldId id="314" r:id="rId9"/>
    <p:sldId id="327" r:id="rId10"/>
    <p:sldId id="315" r:id="rId11"/>
    <p:sldId id="329" r:id="rId12"/>
    <p:sldId id="307" r:id="rId13"/>
    <p:sldId id="316" r:id="rId14"/>
    <p:sldId id="317" r:id="rId15"/>
    <p:sldId id="318" r:id="rId16"/>
    <p:sldId id="319" r:id="rId17"/>
    <p:sldId id="320" r:id="rId18"/>
    <p:sldId id="321" r:id="rId19"/>
    <p:sldId id="322" r:id="rId20"/>
    <p:sldId id="324" r:id="rId21"/>
    <p:sldId id="330" r:id="rId22"/>
    <p:sldId id="326" r:id="rId23"/>
    <p:sldId id="328" r:id="rId24"/>
    <p:sldId id="300" r:id="rId25"/>
    <p:sldId id="331" r:id="rId26"/>
    <p:sldId id="332" r:id="rId27"/>
    <p:sldId id="333" r:id="rId28"/>
    <p:sldId id="334" r:id="rId29"/>
    <p:sldId id="335" r:id="rId30"/>
    <p:sldId id="336" r:id="rId31"/>
    <p:sldId id="33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86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26"/>
    <a:srgbClr val="EFEEED"/>
    <a:srgbClr val="262626"/>
    <a:srgbClr val="BC9022"/>
    <a:srgbClr val="EE2F58"/>
    <a:srgbClr val="803996"/>
    <a:srgbClr val="422E5D"/>
    <a:srgbClr val="2A2460"/>
    <a:srgbClr val="58BA5D"/>
    <a:srgbClr val="919798"/>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78" autoAdjust="0"/>
    <p:restoredTop sz="94592" autoAdjust="0"/>
  </p:normalViewPr>
  <p:slideViewPr>
    <p:cSldViewPr snapToGrid="0" showGuides="1">
      <p:cViewPr varScale="1">
        <p:scale>
          <a:sx n="125" d="100"/>
          <a:sy n="125" d="100"/>
        </p:scale>
        <p:origin x="62" y="178"/>
      </p:cViewPr>
      <p:guideLst>
        <p:guide pos="3861"/>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532"/>
    </p:cViewPr>
  </p:sorterViewPr>
  <p:notesViewPr>
    <p:cSldViewPr snapToGrid="0" showGuides="1">
      <p:cViewPr varScale="1">
        <p:scale>
          <a:sx n="123" d="100"/>
          <a:sy n="123" d="100"/>
        </p:scale>
        <p:origin x="409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BA846A-4F49-4FCB-9279-9912703A1DA6}" type="datetimeFigureOut">
              <a:rPr lang="en-GB" smtClean="0"/>
              <a:t>11/03/2021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0F04A-519B-4491-969D-357D61A97E8B}" type="slidenum">
              <a:rPr lang="en-GB" smtClean="0"/>
              <a:t>‹#›</a:t>
            </a:fld>
            <a:endParaRPr lang="en-GB"/>
          </a:p>
        </p:txBody>
      </p:sp>
    </p:spTree>
    <p:extLst>
      <p:ext uri="{BB962C8B-B14F-4D97-AF65-F5344CB8AC3E}">
        <p14:creationId xmlns:p14="http://schemas.microsoft.com/office/powerpoint/2010/main" val="23332009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5BD1A-E5B6-46F1-B949-50B7AC1FDA50}" type="datetimeFigureOut">
              <a:rPr lang="en-GB" smtClean="0"/>
              <a:t>11/03/2021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51EE7-8FFE-4100-9770-02B9EEBDB20D}" type="slidenum">
              <a:rPr lang="en-GB" smtClean="0"/>
              <a:t>‹#›</a:t>
            </a:fld>
            <a:endParaRPr lang="en-GB"/>
          </a:p>
        </p:txBody>
      </p:sp>
    </p:spTree>
    <p:extLst>
      <p:ext uri="{BB962C8B-B14F-4D97-AF65-F5344CB8AC3E}">
        <p14:creationId xmlns:p14="http://schemas.microsoft.com/office/powerpoint/2010/main" val="1696199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vestor.gm.com/news-releases/news-release-details/general-motors-largest-us-automaker-plans-be-carbon-neutral-204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51EE7-8FFE-4100-9770-02B9EEBDB20D}" type="slidenum">
              <a:rPr lang="en-GB" smtClean="0"/>
              <a:t>1</a:t>
            </a:fld>
            <a:endParaRPr lang="en-GB"/>
          </a:p>
        </p:txBody>
      </p:sp>
    </p:spTree>
    <p:extLst>
      <p:ext uri="{BB962C8B-B14F-4D97-AF65-F5344CB8AC3E}">
        <p14:creationId xmlns:p14="http://schemas.microsoft.com/office/powerpoint/2010/main" val="297254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3D51EE7-8FFE-4100-9770-02B9EEBDB20D}" type="slidenum">
              <a:rPr lang="en-GB" smtClean="0"/>
              <a:t>2</a:t>
            </a:fld>
            <a:endParaRPr lang="en-GB"/>
          </a:p>
        </p:txBody>
      </p:sp>
    </p:spTree>
    <p:extLst>
      <p:ext uri="{BB962C8B-B14F-4D97-AF65-F5344CB8AC3E}">
        <p14:creationId xmlns:p14="http://schemas.microsoft.com/office/powerpoint/2010/main" val="77582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Learning objectives:</a:t>
            </a:r>
            <a:r>
              <a:rPr lang="en-US" b="0" u="none" dirty="0"/>
              <a:t> the audience will understand that several other activities and sectors affect the environment or are effected by environmental degradation.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Proposed speaking points:</a:t>
            </a:r>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It is important to put the environmental issues we are speaking about within the context of the activities and sectors which affect the environment or are impacted by environmental degradation.  It is in these sectors where policy actions can be taken that will have a more transformational approach.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One of the main focus areas of this Global Environment Outlook has been the link between environmental degradation and human health.  Health is impacted by the environment and there are also environmental impacts from the health sector (e.g. antibiotics and antimicrobials).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The report finds that 9 million premature deaths were due to environmental pollution in 2015.  This is a combination of indoor and outdoor air pollution (6-7 million deaths) and pollution in freshwater and sanitation systems.  Moreover, the World Health Organization has found that 23 per cent of global deaths in 2012 were from modifiable environmental health risks.  This significant link to the health Sustainable Development Goals means that important co-benefits could be realized through integrated policy approaches on environment and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Both slow-onset and sudden-onset environmental disasters can affect human health and security.  Between 2005 and 2015 3 billion people worldwide were affected by these types of environmental disasters.  Mitigating these disasters or building resilience can be useful strategies for these environmental and social consequences.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Although our energy systems cause significant environmental degradation (e.g. climate change, air pollution), there are also important social and economic benefits from access to modern energy services.  Globally 1.2 billion people don’t have access to electricity and 2.7 billion people still use traditional fuels (e.g. wood, charcoal, dung) for cooking and heating.  Strategies to improve the quality of life of families, eliminate poverty and leave no one behind will likely need to consider how energy systems need to be modified in different parts of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We are living in the most chemical-intensive period in human history.  More than 100,000 chemicals (including pharmaceuticals) are in use worldwide and global strategies for managing these chemicals are not being implemented fast enough to keep pace with the environmental and human health impacts that they create.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dirty="0"/>
              <a:t>Our ‘grow now – clean up later’ society is generating more and more waste and wastewater.  Currently 7-10 billion tons of solid waste is generated each year and most of it is poorly managed.  Significant opportunities exist to re-use or recycle this waste, which could lead to reduced environmental and health impacts.</a:t>
            </a:r>
          </a:p>
          <a:p>
            <a:endParaRPr lang="en-KE" dirty="0"/>
          </a:p>
        </p:txBody>
      </p:sp>
      <p:sp>
        <p:nvSpPr>
          <p:cNvPr id="4" name="Slide Number Placeholder 3"/>
          <p:cNvSpPr>
            <a:spLocks noGrp="1"/>
          </p:cNvSpPr>
          <p:nvPr>
            <p:ph type="sldNum" sz="quarter" idx="5"/>
          </p:nvPr>
        </p:nvSpPr>
        <p:spPr/>
        <p:txBody>
          <a:bodyPr/>
          <a:lstStyle/>
          <a:p>
            <a:fld id="{573E3D9B-0BE1-436D-ABF0-6CB4FB113716}" type="slidenum">
              <a:rPr lang="en-US" smtClean="0"/>
              <a:t>5</a:t>
            </a:fld>
            <a:endParaRPr lang="en-US"/>
          </a:p>
        </p:txBody>
      </p:sp>
    </p:spTree>
    <p:extLst>
      <p:ext uri="{BB962C8B-B14F-4D97-AF65-F5344CB8AC3E}">
        <p14:creationId xmlns:p14="http://schemas.microsoft.com/office/powerpoint/2010/main" val="250504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D51EE7-8FFE-4100-9770-02B9EEBDB20D}" type="slidenum">
              <a:rPr lang="en-GB" smtClean="0"/>
              <a:t>18</a:t>
            </a:fld>
            <a:endParaRPr lang="en-GB"/>
          </a:p>
        </p:txBody>
      </p:sp>
    </p:spTree>
    <p:extLst>
      <p:ext uri="{BB962C8B-B14F-4D97-AF65-F5344CB8AC3E}">
        <p14:creationId xmlns:p14="http://schemas.microsoft.com/office/powerpoint/2010/main" val="295466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Business leaders know that economic activity depends on healthy people, resilient and equal societies, productive ecosystems and a stable climate, but business and society today face mounting challenges.</a:t>
            </a:r>
          </a:p>
          <a:p>
            <a:pPr marL="171450" indent="-171450">
              <a:buFontTx/>
              <a:buChar char="-"/>
            </a:pPr>
            <a:r>
              <a:rPr lang="en-US" dirty="0"/>
              <a:t>IPBES, IPCC and other reports have clearly articulated the unprecedented global environmental change</a:t>
            </a:r>
            <a:r>
              <a:rPr lang="en-US" baseline="0" dirty="0"/>
              <a:t> already under way and how this has significant consequences for people </a:t>
            </a:r>
          </a:p>
          <a:p>
            <a:pPr marL="171450" indent="-171450">
              <a:buFontTx/>
              <a:buChar char="-"/>
            </a:pPr>
            <a:r>
              <a:rPr lang="en-US" baseline="0" dirty="0"/>
              <a:t>The economy is locked-in to a linear growth and development pattern still based on fossil fuels </a:t>
            </a:r>
          </a:p>
          <a:p>
            <a:pPr marL="171450" indent="-171450">
              <a:buFontTx/>
              <a:buChar char="-"/>
            </a:pPr>
            <a:r>
              <a:rPr lang="en-US" baseline="0" dirty="0"/>
              <a:t>It is for this reason that green growth and optimization are not enough to ensure the impacts of climate change are curbed and that biodiversity loss is halted, and we need to anticipate and rapidly shift to systemic to a state of transformational change.</a:t>
            </a:r>
          </a:p>
          <a:p>
            <a:pPr marL="171450" indent="-171450">
              <a:buFontTx/>
              <a:buChar char="-"/>
            </a:pPr>
            <a:endParaRPr lang="en-US" baseline="0" dirty="0"/>
          </a:p>
        </p:txBody>
      </p:sp>
      <p:sp>
        <p:nvSpPr>
          <p:cNvPr id="4" name="Slide Number Placeholder 3"/>
          <p:cNvSpPr>
            <a:spLocks noGrp="1"/>
          </p:cNvSpPr>
          <p:nvPr>
            <p:ph type="sldNum" sz="quarter" idx="5"/>
          </p:nvPr>
        </p:nvSpPr>
        <p:spPr/>
        <p:txBody>
          <a:bodyPr/>
          <a:lstStyle/>
          <a:p>
            <a:fld id="{8F45982A-A1BA-4987-8697-D324CED90C8E}" type="slidenum">
              <a:rPr lang="en-US" smtClean="0"/>
              <a:t>21</a:t>
            </a:fld>
            <a:endParaRPr lang="en-US"/>
          </a:p>
        </p:txBody>
      </p:sp>
    </p:spTree>
    <p:extLst>
      <p:ext uri="{BB962C8B-B14F-4D97-AF65-F5344CB8AC3E}">
        <p14:creationId xmlns:p14="http://schemas.microsoft.com/office/powerpoint/2010/main" val="332963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Because of the scale of the challenge, time is of the essence, and business is fundamental to the solution. But business planning needs to align with a nature positive and gender equality mission that uses only renewable energy, restores biodiversity, aims for gender equal employment practices and moves towards a fully circular economy. Given the environmental challenges we face, these are the expected transformations that will need to happen in the next 30 years: </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Greenhouse gas emissions - This implies at least an 80 per cent reduction in fossil fuel use by 2050. </a:t>
            </a:r>
          </a:p>
          <a:p>
            <a:pPr marL="171450" indent="-171450">
              <a:buFont typeface="Arial" panose="020B0604020202020204" pitchFamily="34" charset="0"/>
              <a:buChar cha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End Global hunger - We must produce 50 per cent more food. Meanwhile, the environmental impact and biodiversity loss of that food production must decrease by two-thirds to protect human and planetary health.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Reduce Waste - Other pollution will need to be drastically reduced to protect nature and human health. This implies the creation of a near-fully-circular economy by 2050.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To support gender equality - in the circular economy and environmental governance, so as to fulfill by 2030 the goal of achieving full and productive employment and decent work for all women and men, including for young people and persons with disabilities</a:t>
            </a:r>
          </a:p>
          <a:p>
            <a:endParaRPr lang="en-US" sz="1200" dirty="0"/>
          </a:p>
          <a:p>
            <a:endParaRPr lang="en-US" dirty="0"/>
          </a:p>
        </p:txBody>
      </p:sp>
      <p:sp>
        <p:nvSpPr>
          <p:cNvPr id="4" name="Slide Number Placeholder 3"/>
          <p:cNvSpPr>
            <a:spLocks noGrp="1"/>
          </p:cNvSpPr>
          <p:nvPr>
            <p:ph type="sldNum" sz="quarter" idx="5"/>
          </p:nvPr>
        </p:nvSpPr>
        <p:spPr/>
        <p:txBody>
          <a:bodyPr/>
          <a:lstStyle/>
          <a:p>
            <a:fld id="{8F45982A-A1BA-4987-8697-D324CED90C8E}" type="slidenum">
              <a:rPr lang="en-US" smtClean="0"/>
              <a:t>22</a:t>
            </a:fld>
            <a:endParaRPr lang="en-US"/>
          </a:p>
        </p:txBody>
      </p:sp>
    </p:spTree>
    <p:extLst>
      <p:ext uri="{BB962C8B-B14F-4D97-AF65-F5344CB8AC3E}">
        <p14:creationId xmlns:p14="http://schemas.microsoft.com/office/powerpoint/2010/main" val="268072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Font typeface="Arial" panose="020B0604020202020204" pitchFamily="34" charset="0"/>
              <a:buChar char="•"/>
            </a:pPr>
            <a:r>
              <a:rPr lang="en-US" dirty="0"/>
              <a:t>An economy that is regenerative, collaborative and where growth is only valued where it contributes to social progress and environmental protection. Importantly, it is not dependent on fossil fuels§§§ for energy, on extracting and wasting resources or on exploiting people and communities to create value. It takes into account the gender and socio-economic factors of humanity</a:t>
            </a:r>
            <a:endParaRPr lang="en-GB" dirty="0"/>
          </a:p>
        </p:txBody>
      </p:sp>
      <p:sp>
        <p:nvSpPr>
          <p:cNvPr id="4" name="Slide Number Placeholder 3"/>
          <p:cNvSpPr>
            <a:spLocks noGrp="1"/>
          </p:cNvSpPr>
          <p:nvPr>
            <p:ph type="sldNum" sz="quarter" idx="5"/>
          </p:nvPr>
        </p:nvSpPr>
        <p:spPr/>
        <p:txBody>
          <a:bodyPr/>
          <a:lstStyle/>
          <a:p>
            <a:fld id="{8F45982A-A1BA-4987-8697-D324CED90C8E}" type="slidenum">
              <a:rPr lang="en-US" smtClean="0"/>
              <a:t>23</a:t>
            </a:fld>
            <a:endParaRPr lang="en-US"/>
          </a:p>
        </p:txBody>
      </p:sp>
    </p:spTree>
    <p:extLst>
      <p:ext uri="{BB962C8B-B14F-4D97-AF65-F5344CB8AC3E}">
        <p14:creationId xmlns:p14="http://schemas.microsoft.com/office/powerpoint/2010/main" val="89255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General Motors - </a:t>
            </a:r>
            <a:r>
              <a:rPr lang="en-GB" sz="1800" dirty="0">
                <a:solidFill>
                  <a:srgbClr val="000000"/>
                </a:solidFill>
                <a:effectLst/>
                <a:latin typeface="Calibri" panose="020F0502020204030204" pitchFamily="34" charset="0"/>
                <a:ea typeface="Calibri" panose="020F0502020204030204" pitchFamily="34" charset="0"/>
              </a:rPr>
              <a:t>a </a:t>
            </a:r>
            <a:r>
              <a:rPr lang="en-GB" sz="1800" u="sng" dirty="0">
                <a:solidFill>
                  <a:srgbClr val="000000"/>
                </a:solidFill>
                <a:effectLst/>
                <a:latin typeface="Calibri" panose="020F0502020204030204" pitchFamily="34" charset="0"/>
                <a:ea typeface="Calibri" panose="020F0502020204030204" pitchFamily="34" charset="0"/>
                <a:hlinkClick r:id="rId3"/>
              </a:rPr>
              <a:t>commitment to be carbon neutral by 2040</a:t>
            </a:r>
            <a:r>
              <a:rPr lang="en-GB" sz="1800" u="sng" dirty="0">
                <a:solidFill>
                  <a:srgbClr val="000000"/>
                </a:solidFill>
                <a:effectLst/>
                <a:latin typeface="Calibri" panose="020F0502020204030204" pitchFamily="34" charset="0"/>
                <a:ea typeface="Calibri" panose="020F0502020204030204" pitchFamily="34" charset="0"/>
              </a:rPr>
              <a:t> in operations and products. </a:t>
            </a:r>
            <a:r>
              <a:rPr lang="en-US" sz="1800" b="0" i="0" u="sng" dirty="0">
                <a:solidFill>
                  <a:srgbClr val="373F42"/>
                </a:solidFill>
                <a:effectLst/>
                <a:latin typeface="overpass"/>
                <a:ea typeface="Calibri" panose="020F0502020204030204" pitchFamily="34" charset="0"/>
              </a:rPr>
              <a:t> A</a:t>
            </a:r>
            <a:r>
              <a:rPr lang="en-US" b="0" i="0" dirty="0">
                <a:solidFill>
                  <a:srgbClr val="373F42"/>
                </a:solidFill>
                <a:effectLst/>
                <a:latin typeface="overpass"/>
              </a:rPr>
              <a:t>spires to eliminate tailpipe emissions from new light-duty vehicles by 2035.</a:t>
            </a:r>
          </a:p>
          <a:p>
            <a:pPr marL="171450" indent="-171450">
              <a:buFont typeface="Arial" panose="020B0604020202020204" pitchFamily="34" charset="0"/>
              <a:buChar char="•"/>
            </a:pPr>
            <a:endParaRPr lang="en-US" b="0" i="0" dirty="0">
              <a:solidFill>
                <a:srgbClr val="373F42"/>
              </a:solidFill>
              <a:effectLst/>
              <a:latin typeface="overpas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panose="020B0604020202020204" pitchFamily="34" charset="0"/>
                <a:ea typeface="Calibri" panose="020F0502020204030204" pitchFamily="34" charset="0"/>
              </a:rPr>
              <a:t>This CPPA will contribute to Amazon’s target of being 100% renewable by 2030 as part of the company’s goal to reach net zero carbon emissions by 2040.</a:t>
            </a:r>
            <a:endParaRPr lang="en-US" b="0" i="0" dirty="0">
              <a:solidFill>
                <a:srgbClr val="373F42"/>
              </a:solidFill>
              <a:effectLst/>
              <a:latin typeface="overpass"/>
            </a:endParaRPr>
          </a:p>
          <a:p>
            <a:pPr marL="171450" indent="-171450">
              <a:buFont typeface="Arial" panose="020B0604020202020204" pitchFamily="34" charset="0"/>
              <a:buChar char="•"/>
            </a:pPr>
            <a:endParaRPr lang="en-US" b="0" i="0" dirty="0">
              <a:solidFill>
                <a:srgbClr val="373F42"/>
              </a:solidFill>
              <a:effectLst/>
              <a:latin typeface="overpass"/>
            </a:endParaRPr>
          </a:p>
          <a:p>
            <a:pPr marL="171450" indent="-171450">
              <a:buFont typeface="Arial" panose="020B0604020202020204" pitchFamily="34" charset="0"/>
              <a:buChar char="•"/>
            </a:pPr>
            <a:r>
              <a:rPr lang="en-US" b="0" i="0" dirty="0">
                <a:solidFill>
                  <a:srgbClr val="373F42"/>
                </a:solidFill>
                <a:effectLst/>
                <a:latin typeface="overpass"/>
              </a:rPr>
              <a:t>To help the UK meet its 2050 net zero target and other environmental objectives, the government will issue its first Sovereign Green Bond in 2021 subject to market conditions. These will help finance projects that will tackle climate change, finance much-needed infrastructure investment and create green jobs across the country.</a:t>
            </a:r>
          </a:p>
          <a:p>
            <a:pPr marL="171450" indent="-171450">
              <a:buFont typeface="Arial" panose="020B0604020202020204" pitchFamily="34" charset="0"/>
              <a:buChar char="•"/>
            </a:pPr>
            <a:endParaRPr lang="en-US" b="0" i="0" dirty="0">
              <a:solidFill>
                <a:srgbClr val="373F42"/>
              </a:solidFill>
              <a:effectLst/>
              <a:latin typeface="overpass"/>
            </a:endParaRPr>
          </a:p>
          <a:p>
            <a:pPr marL="171450" indent="-171450">
              <a:buFont typeface="Arial" panose="020B0604020202020204" pitchFamily="34" charset="0"/>
              <a:buChar char="•"/>
            </a:pPr>
            <a:r>
              <a:rPr lang="en-US" b="0" i="0" dirty="0">
                <a:solidFill>
                  <a:srgbClr val="313132"/>
                </a:solidFill>
                <a:effectLst/>
                <a:latin typeface="freight-book"/>
              </a:rPr>
              <a:t>China will force regional grid firms to buy at least 40% of power from non-fossil fuel sources by 2030 in order to meet the country’s climate targets</a:t>
            </a:r>
          </a:p>
          <a:p>
            <a:pPr marL="171450" indent="-171450">
              <a:buFont typeface="Arial" panose="020B0604020202020204" pitchFamily="34" charset="0"/>
              <a:buChar char="•"/>
            </a:pPr>
            <a:endParaRPr lang="en-US" b="0" i="0" dirty="0">
              <a:solidFill>
                <a:srgbClr val="313132"/>
              </a:solidFill>
              <a:effectLst/>
              <a:latin typeface="freight-book"/>
            </a:endParaRPr>
          </a:p>
          <a:p>
            <a:pPr marL="171450" indent="-171450">
              <a:buFont typeface="Arial" panose="020B0604020202020204" pitchFamily="34" charset="0"/>
              <a:buChar char="•"/>
            </a:pPr>
            <a:r>
              <a:rPr lang="en-US" dirty="0"/>
              <a:t> Costa Rica, the winner of UN Champion of the Earth, has shifted to 100 per cent renewables reforested the country and doubled GDP in the last 15 years</a:t>
            </a:r>
          </a:p>
        </p:txBody>
      </p:sp>
      <p:sp>
        <p:nvSpPr>
          <p:cNvPr id="4" name="Slide Number Placeholder 3"/>
          <p:cNvSpPr>
            <a:spLocks noGrp="1"/>
          </p:cNvSpPr>
          <p:nvPr>
            <p:ph type="sldNum" sz="quarter" idx="5"/>
          </p:nvPr>
        </p:nvSpPr>
        <p:spPr/>
        <p:txBody>
          <a:bodyPr/>
          <a:lstStyle/>
          <a:p>
            <a:fld id="{8F45982A-A1BA-4987-8697-D324CED90C8E}" type="slidenum">
              <a:rPr lang="en-US" smtClean="0"/>
              <a:t>24</a:t>
            </a:fld>
            <a:endParaRPr lang="en-US"/>
          </a:p>
        </p:txBody>
      </p:sp>
    </p:spTree>
    <p:extLst>
      <p:ext uri="{BB962C8B-B14F-4D97-AF65-F5344CB8AC3E}">
        <p14:creationId xmlns:p14="http://schemas.microsoft.com/office/powerpoint/2010/main" val="113832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1. Business leaders must transform themselves to align to this new reality. This means setting transformational goals to achieve success that includes the health and well-being of people and nature.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2. Business leaders need to change their core business assumptions to align with a nature positive approach. This includes asking whether the natural and social systems businesses depend on are healthy and resilient, while defining the business role in the broader global transformation.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3. Businesses can drive transformation from within, but it is easier when their neighbors and colleagues do so as well. This means engaging with policymakers, leaders from other business sectors and consumers. </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4. Targets and goals must be aligned to the ambitious environmental goals we need to achieve, and they must be based on scientific evidence and indicators.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5. Smart businesses will profit from this transformative change by proactively changing the way they conduct business.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6. Transformational change will not happen overnight, but commitment, long-term vision, entrepreneurship and innovation will be key.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200" dirty="0"/>
              <a:t>7. Transformation towards a Nature Positive Economy is already underway, through new technologies like solar and wind power, bio-based materials and electric mobility. These technologies are now mature and have pushed the global conversation from cleaning up environmental pollution to addressing the systemic risks of continuing on the path we are on and creating profit through transformative change.</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5"/>
          </p:nvPr>
        </p:nvSpPr>
        <p:spPr/>
        <p:txBody>
          <a:bodyPr/>
          <a:lstStyle/>
          <a:p>
            <a:fld id="{8F45982A-A1BA-4987-8697-D324CED90C8E}" type="slidenum">
              <a:rPr lang="en-US" smtClean="0"/>
              <a:t>25</a:t>
            </a:fld>
            <a:endParaRPr lang="en-US"/>
          </a:p>
        </p:txBody>
      </p:sp>
    </p:spTree>
    <p:extLst>
      <p:ext uri="{BB962C8B-B14F-4D97-AF65-F5344CB8AC3E}">
        <p14:creationId xmlns:p14="http://schemas.microsoft.com/office/powerpoint/2010/main" val="2493485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 box">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Single text box</a:t>
            </a:r>
          </a:p>
          <a:p>
            <a:pPr lvl="0"/>
            <a:r>
              <a:rPr lang="en-US" dirty="0"/>
              <a:t>second line if needed</a:t>
            </a:r>
            <a:endParaRPr lang="en-GB" dirty="0"/>
          </a:p>
        </p:txBody>
      </p:sp>
      <p:sp>
        <p:nvSpPr>
          <p:cNvPr id="13" name="Text Placeholder 12"/>
          <p:cNvSpPr>
            <a:spLocks noGrp="1"/>
          </p:cNvSpPr>
          <p:nvPr>
            <p:ph type="body" sz="quarter" idx="12" hasCustomPrompt="1"/>
          </p:nvPr>
        </p:nvSpPr>
        <p:spPr>
          <a:xfrm>
            <a:off x="585410" y="1640168"/>
            <a:ext cx="11019400" cy="4861485"/>
          </a:xfrm>
          <a:prstGeom prst="rect">
            <a:avLst/>
          </a:prstGeom>
        </p:spPr>
        <p:txBody>
          <a:bodyPr/>
          <a:lstStyle>
            <a:lvl1pPr marL="0" indent="0">
              <a:buFontTx/>
              <a:buNone/>
              <a:defRPr>
                <a:solidFill>
                  <a:srgbClr val="262626"/>
                </a:solidFill>
              </a:defRPr>
            </a:lvl1pPr>
          </a:lstStyle>
          <a:p>
            <a:pPr lvl="0"/>
            <a:r>
              <a:rPr lang="en-US" dirty="0"/>
              <a:t>Type here</a:t>
            </a:r>
          </a:p>
        </p:txBody>
      </p:sp>
    </p:spTree>
    <p:extLst>
      <p:ext uri="{BB962C8B-B14F-4D97-AF65-F5344CB8AC3E}">
        <p14:creationId xmlns:p14="http://schemas.microsoft.com/office/powerpoint/2010/main" val="1776739916"/>
      </p:ext>
    </p:extLst>
  </p:cSld>
  <p:clrMapOvr>
    <a:masterClrMapping/>
  </p:clrMapOvr>
  <p:extLst>
    <p:ext uri="{DCECCB84-F9BA-43D5-87BE-67443E8EF086}">
      <p15:sldGuideLst xmlns:p15="http://schemas.microsoft.com/office/powerpoint/2012/main">
        <p15:guide id="1" orient="horz" pos="109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esearch blue">
    <p:bg>
      <p:bgPr>
        <a:solidFill>
          <a:srgbClr val="2A5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1713697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vening teal">
    <p:bg>
      <p:bgPr>
        <a:solidFill>
          <a:srgbClr val="03637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Convening</a:t>
            </a:r>
            <a:endParaRPr lang="en-GB" dirty="0"/>
          </a:p>
        </p:txBody>
      </p:sp>
    </p:spTree>
    <p:extLst>
      <p:ext uri="{BB962C8B-B14F-4D97-AF65-F5344CB8AC3E}">
        <p14:creationId xmlns:p14="http://schemas.microsoft.com/office/powerpoint/2010/main" val="418976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Acceleration magenta">
    <p:bg>
      <p:bgPr>
        <a:solidFill>
          <a:srgbClr val="B6407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Acceleration</a:t>
            </a:r>
            <a:endParaRPr lang="en-GB" dirty="0"/>
          </a:p>
        </p:txBody>
      </p:sp>
    </p:spTree>
    <p:extLst>
      <p:ext uri="{BB962C8B-B14F-4D97-AF65-F5344CB8AC3E}">
        <p14:creationId xmlns:p14="http://schemas.microsoft.com/office/powerpoint/2010/main" val="158684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ark blue">
    <p:bg>
      <p:bgPr>
        <a:solidFill>
          <a:srgbClr val="2924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3015696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ark grey">
    <p:bg>
      <p:bgPr>
        <a:solidFill>
          <a:srgbClr val="58595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172165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Mid grey">
    <p:bg>
      <p:bgPr>
        <a:solidFill>
          <a:srgbClr val="91979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297051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Light grey">
    <p:bg>
      <p:bgPr>
        <a:solidFill>
          <a:srgbClr val="CFD4D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rgbClr val="58595B"/>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rgbClr val="58595B"/>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1988786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422E5D"/>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0" y="51435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0" hasCustomPrompt="1"/>
          </p:nvPr>
        </p:nvSpPr>
        <p:spPr>
          <a:xfrm>
            <a:off x="1223649" y="3308441"/>
            <a:ext cx="5905500" cy="155379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pc="-60" baseline="0">
                <a:solidFill>
                  <a:schemeClr val="bg1"/>
                </a:solidFill>
                <a:latin typeface="+mj-lt"/>
              </a:defRPr>
            </a:lvl1pPr>
          </a:lstStyle>
          <a:p>
            <a:pPr lvl="0"/>
            <a:r>
              <a:rPr lang="en-US" dirty="0"/>
              <a:t>Name: email@address.co.uk</a:t>
            </a:r>
          </a:p>
        </p:txBody>
      </p:sp>
      <p:sp>
        <p:nvSpPr>
          <p:cNvPr id="16" name="Text Placeholder 15"/>
          <p:cNvSpPr>
            <a:spLocks noGrp="1"/>
          </p:cNvSpPr>
          <p:nvPr>
            <p:ph type="body" sz="quarter" idx="12" hasCustomPrompt="1"/>
          </p:nvPr>
        </p:nvSpPr>
        <p:spPr>
          <a:xfrm>
            <a:off x="1223649" y="1621164"/>
            <a:ext cx="4028995" cy="715963"/>
          </a:xfrm>
          <a:prstGeom prst="rect">
            <a:avLst/>
          </a:prstGeom>
        </p:spPr>
        <p:txBody>
          <a:bodyPr/>
          <a:lstStyle>
            <a:lvl1pPr marL="0" indent="0">
              <a:buFontTx/>
              <a:buNone/>
              <a:defRPr sz="4400" spc="-100" baseline="0">
                <a:solidFill>
                  <a:schemeClr val="bg1"/>
                </a:solidFill>
              </a:defRPr>
            </a:lvl1pPr>
          </a:lstStyle>
          <a:p>
            <a:pPr lvl="0"/>
            <a:r>
              <a:rPr lang="en-US" dirty="0"/>
              <a:t>Thank you</a:t>
            </a:r>
            <a:endParaRPr lang="en-GB" dirty="0"/>
          </a:p>
        </p:txBody>
      </p:sp>
      <p:sp>
        <p:nvSpPr>
          <p:cNvPr id="18" name="Text Placeholder 17"/>
          <p:cNvSpPr>
            <a:spLocks noGrp="1"/>
          </p:cNvSpPr>
          <p:nvPr>
            <p:ph type="body" sz="quarter" idx="13" hasCustomPrompt="1"/>
          </p:nvPr>
        </p:nvSpPr>
        <p:spPr>
          <a:xfrm>
            <a:off x="1223963" y="2489200"/>
            <a:ext cx="6964386" cy="577850"/>
          </a:xfrm>
          <a:prstGeom prst="rect">
            <a:avLst/>
          </a:prstGeom>
        </p:spPr>
        <p:txBody>
          <a:bodyPr/>
          <a:lstStyle>
            <a:lvl1pPr marL="0" indent="0">
              <a:buFontTx/>
              <a:buNone/>
              <a:defRPr spc="-60" baseline="0">
                <a:solidFill>
                  <a:schemeClr val="bg1"/>
                </a:solidFill>
              </a:defRPr>
            </a:lvl1pPr>
          </a:lstStyle>
          <a:p>
            <a:pPr lvl="0"/>
            <a:r>
              <a:rPr lang="en-US" dirty="0"/>
              <a:t>Please contact us for further information</a:t>
            </a:r>
            <a:endParaRPr lang="en-GB" dirty="0"/>
          </a:p>
        </p:txBody>
      </p:sp>
      <p:sp>
        <p:nvSpPr>
          <p:cNvPr id="2" name="TextBox 1">
            <a:extLst>
              <a:ext uri="{FF2B5EF4-FFF2-40B4-BE49-F238E27FC236}">
                <a16:creationId xmlns:a16="http://schemas.microsoft.com/office/drawing/2014/main" id="{6AF6FDBB-6739-46F9-A290-99B5596655F9}"/>
              </a:ext>
            </a:extLst>
          </p:cNvPr>
          <p:cNvSpPr txBox="1"/>
          <p:nvPr userDrawn="1"/>
        </p:nvSpPr>
        <p:spPr>
          <a:xfrm>
            <a:off x="1223649" y="5800817"/>
            <a:ext cx="6622774" cy="341632"/>
          </a:xfrm>
          <a:prstGeom prst="rect">
            <a:avLst/>
          </a:prstGeom>
          <a:noFill/>
        </p:spPr>
        <p:txBody>
          <a:bodyPr wrap="square" rtlCol="0">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err="1">
                <a:ln>
                  <a:noFill/>
                </a:ln>
                <a:solidFill>
                  <a:schemeClr val="bg1"/>
                </a:solidFill>
                <a:effectLst/>
                <a:uLnTx/>
                <a:uFillTx/>
                <a:latin typeface="+mj-lt"/>
                <a:ea typeface="+mn-ea"/>
                <a:cs typeface="+mn-cs"/>
              </a:rPr>
              <a:t>www.cisl.cam.ac.uk</a:t>
            </a:r>
            <a:r>
              <a:rPr kumimoji="0" lang="en-US" sz="1800" b="0" i="0" u="none" strike="noStrike" kern="1200" cap="none" spc="0" normalizeH="0" baseline="0" noProof="0" dirty="0">
                <a:ln>
                  <a:noFill/>
                </a:ln>
                <a:solidFill>
                  <a:schemeClr val="bg1"/>
                </a:solidFill>
                <a:effectLst/>
                <a:uLnTx/>
                <a:uFillTx/>
                <a:latin typeface="+mj-lt"/>
                <a:ea typeface="+mn-ea"/>
                <a:cs typeface="+mn-cs"/>
              </a:rPr>
              <a:t>       @cisl_Cambridge</a:t>
            </a:r>
            <a:endParaRPr kumimoji="0" lang="en-GB" sz="18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520686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ackgroun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9468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E1C4-6611-4382-8476-D287E83F02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6C4599-AF08-4430-98E5-F76BD14F1E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E205D-77A2-47CB-8E49-D9C6F8EB2583}"/>
              </a:ext>
            </a:extLst>
          </p:cNvPr>
          <p:cNvSpPr>
            <a:spLocks noGrp="1"/>
          </p:cNvSpPr>
          <p:nvPr>
            <p:ph type="dt" sz="half" idx="10"/>
          </p:nvPr>
        </p:nvSpPr>
        <p:spPr/>
        <p:txBody>
          <a:bodyPr/>
          <a:lstStyle/>
          <a:p>
            <a:fld id="{DA405FC6-ACDB-4510-B456-924F6B215678}" type="datetimeFigureOut">
              <a:rPr lang="en-US" smtClean="0"/>
              <a:t>3/11/2021</a:t>
            </a:fld>
            <a:endParaRPr lang="en-US"/>
          </a:p>
        </p:txBody>
      </p:sp>
      <p:sp>
        <p:nvSpPr>
          <p:cNvPr id="5" name="Footer Placeholder 4">
            <a:extLst>
              <a:ext uri="{FF2B5EF4-FFF2-40B4-BE49-F238E27FC236}">
                <a16:creationId xmlns:a16="http://schemas.microsoft.com/office/drawing/2014/main" id="{195C3703-F932-4C79-A664-B1193F3B7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F7912-926D-40CE-86A5-EEFE85827292}"/>
              </a:ext>
            </a:extLst>
          </p:cNvPr>
          <p:cNvSpPr>
            <a:spLocks noGrp="1"/>
          </p:cNvSpPr>
          <p:nvPr>
            <p:ph type="sldNum" sz="quarter" idx="12"/>
          </p:nvPr>
        </p:nvSpPr>
        <p:spPr/>
        <p:txBody>
          <a:bodyPr/>
          <a:lstStyle/>
          <a:p>
            <a:fld id="{8BC4D479-0435-46AC-A681-F7F46AFEFFEE}" type="slidenum">
              <a:rPr lang="en-US" smtClean="0"/>
              <a:t>‹#›</a:t>
            </a:fld>
            <a:endParaRPr lang="en-US"/>
          </a:p>
        </p:txBody>
      </p:sp>
    </p:spTree>
    <p:extLst>
      <p:ext uri="{BB962C8B-B14F-4D97-AF65-F5344CB8AC3E}">
        <p14:creationId xmlns:p14="http://schemas.microsoft.com/office/powerpoint/2010/main" val="99302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uble text box">
    <p:spTree>
      <p:nvGrpSpPr>
        <p:cNvPr id="1" name=""/>
        <p:cNvGrpSpPr/>
        <p:nvPr/>
      </p:nvGrpSpPr>
      <p:grpSpPr>
        <a:xfrm>
          <a:off x="0" y="0"/>
          <a:ext cx="0" cy="0"/>
          <a:chOff x="0" y="0"/>
          <a:chExt cx="0" cy="0"/>
        </a:xfrm>
      </p:grpSpPr>
      <p:sp>
        <p:nvSpPr>
          <p:cNvPr id="6" name="Text Placeholder 9"/>
          <p:cNvSpPr>
            <a:spLocks noGrp="1"/>
          </p:cNvSpPr>
          <p:nvPr>
            <p:ph type="body" sz="quarter" idx="10"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Double text box</a:t>
            </a:r>
          </a:p>
          <a:p>
            <a:pPr lvl="0"/>
            <a:r>
              <a:rPr lang="en-US" dirty="0"/>
              <a:t>second line if needed</a:t>
            </a:r>
            <a:endParaRPr lang="en-GB" dirty="0"/>
          </a:p>
        </p:txBody>
      </p:sp>
      <p:sp>
        <p:nvSpPr>
          <p:cNvPr id="7" name="Text Placeholder 2"/>
          <p:cNvSpPr>
            <a:spLocks noGrp="1"/>
          </p:cNvSpPr>
          <p:nvPr>
            <p:ph type="body" sz="quarter" idx="14" hasCustomPrompt="1"/>
          </p:nvPr>
        </p:nvSpPr>
        <p:spPr>
          <a:xfrm>
            <a:off x="588858" y="1644650"/>
            <a:ext cx="4978471" cy="4740275"/>
          </a:xfrm>
          <a:prstGeom prst="rect">
            <a:avLst/>
          </a:prstGeom>
        </p:spPr>
        <p:txBody>
          <a:bodyPr vert="horz"/>
          <a:lstStyle>
            <a:lvl1pPr marL="0" indent="0">
              <a:buFontTx/>
              <a:buNone/>
              <a:defRPr>
                <a:solidFill>
                  <a:srgbClr val="272726"/>
                </a:solidFill>
              </a:defRPr>
            </a:lvl1pPr>
            <a:lvl2pPr marL="457200" indent="0">
              <a:buFontTx/>
              <a:buNone/>
              <a:defRPr>
                <a:solidFill>
                  <a:srgbClr val="272726"/>
                </a:solidFill>
              </a:defRPr>
            </a:lvl2pPr>
            <a:lvl3pPr marL="914400" indent="0">
              <a:buFontTx/>
              <a:buNone/>
              <a:defRPr>
                <a:solidFill>
                  <a:srgbClr val="272726"/>
                </a:solidFill>
              </a:defRPr>
            </a:lvl3pPr>
            <a:lvl4pPr marL="1371600" indent="0">
              <a:buFontTx/>
              <a:buNone/>
              <a:defRPr>
                <a:solidFill>
                  <a:srgbClr val="272726"/>
                </a:solidFill>
              </a:defRPr>
            </a:lvl4pPr>
            <a:lvl5pPr marL="1828800" indent="0">
              <a:buFontTx/>
              <a:buNone/>
              <a:defRPr>
                <a:solidFill>
                  <a:srgbClr val="272726"/>
                </a:solidFill>
              </a:defRPr>
            </a:lvl5pPr>
          </a:lstStyle>
          <a:p>
            <a:pPr lvl="0"/>
            <a:r>
              <a:rPr lang="en-GB" dirty="0"/>
              <a:t>Type in text box 1</a:t>
            </a:r>
            <a:endParaRPr lang="en-US" dirty="0"/>
          </a:p>
        </p:txBody>
      </p:sp>
      <p:sp>
        <p:nvSpPr>
          <p:cNvPr id="8" name="Text Placeholder 4"/>
          <p:cNvSpPr>
            <a:spLocks noGrp="1"/>
          </p:cNvSpPr>
          <p:nvPr>
            <p:ph type="body" sz="quarter" idx="15" hasCustomPrompt="1"/>
          </p:nvPr>
        </p:nvSpPr>
        <p:spPr>
          <a:xfrm>
            <a:off x="6610695" y="1644650"/>
            <a:ext cx="4932363" cy="4740275"/>
          </a:xfrm>
          <a:prstGeom prst="rect">
            <a:avLst/>
          </a:prstGeom>
        </p:spPr>
        <p:txBody>
          <a:bodyPr vert="horz"/>
          <a:lstStyle>
            <a:lvl1pPr marL="0" indent="0">
              <a:buFontTx/>
              <a:buNone/>
              <a:defRPr>
                <a:solidFill>
                  <a:srgbClr val="272726"/>
                </a:solidFill>
              </a:defRPr>
            </a:lvl1pPr>
            <a:lvl2pPr marL="457200" indent="0">
              <a:buFontTx/>
              <a:buNone/>
              <a:defRPr>
                <a:solidFill>
                  <a:srgbClr val="272726"/>
                </a:solidFill>
              </a:defRPr>
            </a:lvl2pPr>
            <a:lvl3pPr marL="914400" indent="0">
              <a:buFontTx/>
              <a:buNone/>
              <a:defRPr>
                <a:solidFill>
                  <a:srgbClr val="272726"/>
                </a:solidFill>
              </a:defRPr>
            </a:lvl3pPr>
            <a:lvl4pPr marL="1371600" indent="0">
              <a:buFontTx/>
              <a:buNone/>
              <a:defRPr>
                <a:solidFill>
                  <a:srgbClr val="272726"/>
                </a:solidFill>
              </a:defRPr>
            </a:lvl4pPr>
            <a:lvl5pPr marL="1828800" indent="0">
              <a:buFontTx/>
              <a:buNone/>
              <a:defRPr>
                <a:solidFill>
                  <a:srgbClr val="272726"/>
                </a:solidFill>
              </a:defRPr>
            </a:lvl5pPr>
          </a:lstStyle>
          <a:p>
            <a:pPr lvl="0"/>
            <a:r>
              <a:rPr lang="en-GB" dirty="0"/>
              <a:t>Type in text box 2</a:t>
            </a:r>
            <a:endParaRPr lang="en-US" dirty="0"/>
          </a:p>
        </p:txBody>
      </p:sp>
    </p:spTree>
    <p:extLst>
      <p:ext uri="{BB962C8B-B14F-4D97-AF65-F5344CB8AC3E}">
        <p14:creationId xmlns:p14="http://schemas.microsoft.com/office/powerpoint/2010/main" val="1202768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7B36-255B-404E-9A40-20F2E21A98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EE319-F159-4909-B5F7-28FDCF9B71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BAA55-9B4B-431D-98F3-59AFEE7B6393}"/>
              </a:ext>
            </a:extLst>
          </p:cNvPr>
          <p:cNvSpPr>
            <a:spLocks noGrp="1"/>
          </p:cNvSpPr>
          <p:nvPr>
            <p:ph type="dt" sz="half" idx="10"/>
          </p:nvPr>
        </p:nvSpPr>
        <p:spPr/>
        <p:txBody>
          <a:bodyPr/>
          <a:lstStyle/>
          <a:p>
            <a:fld id="{DA405FC6-ACDB-4510-B456-924F6B215678}" type="datetimeFigureOut">
              <a:rPr lang="en-US" smtClean="0"/>
              <a:t>3/11/2021</a:t>
            </a:fld>
            <a:endParaRPr lang="en-US"/>
          </a:p>
        </p:txBody>
      </p:sp>
      <p:sp>
        <p:nvSpPr>
          <p:cNvPr id="5" name="Footer Placeholder 4">
            <a:extLst>
              <a:ext uri="{FF2B5EF4-FFF2-40B4-BE49-F238E27FC236}">
                <a16:creationId xmlns:a16="http://schemas.microsoft.com/office/drawing/2014/main" id="{F7FBA616-305A-4338-A146-96ABB5787F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2F2C-179C-431B-81FF-65A92CA13F1F}"/>
              </a:ext>
            </a:extLst>
          </p:cNvPr>
          <p:cNvSpPr>
            <a:spLocks noGrp="1"/>
          </p:cNvSpPr>
          <p:nvPr>
            <p:ph type="sldNum" sz="quarter" idx="12"/>
          </p:nvPr>
        </p:nvSpPr>
        <p:spPr/>
        <p:txBody>
          <a:bodyPr/>
          <a:lstStyle/>
          <a:p>
            <a:fld id="{8BC4D479-0435-46AC-A681-F7F46AFEFFEE}" type="slidenum">
              <a:rPr lang="en-US" smtClean="0"/>
              <a:t>‹#›</a:t>
            </a:fld>
            <a:endParaRPr lang="en-US"/>
          </a:p>
        </p:txBody>
      </p:sp>
    </p:spTree>
    <p:extLst>
      <p:ext uri="{BB962C8B-B14F-4D97-AF65-F5344CB8AC3E}">
        <p14:creationId xmlns:p14="http://schemas.microsoft.com/office/powerpoint/2010/main" val="297948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3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6957690" y="1736725"/>
            <a:ext cx="4538985" cy="3641033"/>
          </a:xfrm>
          <a:prstGeom prst="rect">
            <a:avLst/>
          </a:prstGeom>
          <a:solidFill>
            <a:schemeClr val="bg1">
              <a:lumMod val="95000"/>
            </a:schemeClr>
          </a:solidFill>
        </p:spPr>
        <p:txBody>
          <a:bodyPr/>
          <a:lstStyle/>
          <a:p>
            <a:endParaRPr lang="en-GB"/>
          </a:p>
        </p:txBody>
      </p:sp>
      <p:sp>
        <p:nvSpPr>
          <p:cNvPr id="5" name="Text Placeholder 4"/>
          <p:cNvSpPr>
            <a:spLocks noGrp="1"/>
          </p:cNvSpPr>
          <p:nvPr>
            <p:ph type="body" sz="quarter" idx="14" hasCustomPrompt="1"/>
          </p:nvPr>
        </p:nvSpPr>
        <p:spPr>
          <a:xfrm>
            <a:off x="592134" y="1633076"/>
            <a:ext cx="5994400" cy="4956175"/>
          </a:xfrm>
          <a:prstGeom prst="rect">
            <a:avLst/>
          </a:prstGeom>
        </p:spPr>
        <p:txBody>
          <a:bodyPr/>
          <a:lstStyle>
            <a:lvl1pPr>
              <a:defRPr>
                <a:solidFill>
                  <a:srgbClr val="272726"/>
                </a:solidFill>
              </a:defRPr>
            </a:lvl1pPr>
          </a:lstStyle>
          <a:p>
            <a:pPr lvl="0"/>
            <a:r>
              <a:rPr lang="en-US" dirty="0"/>
              <a:t>Bullets</a:t>
            </a:r>
          </a:p>
        </p:txBody>
      </p:sp>
      <p:sp>
        <p:nvSpPr>
          <p:cNvPr id="6" name="Text Placeholder 9"/>
          <p:cNvSpPr>
            <a:spLocks noGrp="1"/>
          </p:cNvSpPr>
          <p:nvPr>
            <p:ph type="body" sz="quarter" idx="10"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Bullets and image</a:t>
            </a:r>
          </a:p>
          <a:p>
            <a:pPr lvl="0"/>
            <a:r>
              <a:rPr lang="en-US" dirty="0"/>
              <a:t>second line if needed</a:t>
            </a:r>
            <a:endParaRPr lang="en-GB" dirty="0"/>
          </a:p>
        </p:txBody>
      </p:sp>
    </p:spTree>
    <p:extLst>
      <p:ext uri="{BB962C8B-B14F-4D97-AF65-F5344CB8AC3E}">
        <p14:creationId xmlns:p14="http://schemas.microsoft.com/office/powerpoint/2010/main" val="368858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592134" y="1593476"/>
            <a:ext cx="11046295" cy="4827495"/>
          </a:xfrm>
          <a:prstGeom prst="rect">
            <a:avLst/>
          </a:prstGeom>
        </p:spPr>
        <p:txBody>
          <a:bodyPr/>
          <a:lstStyle/>
          <a:p>
            <a:endParaRPr lang="en-GB" dirty="0"/>
          </a:p>
        </p:txBody>
      </p:sp>
      <p:sp>
        <p:nvSpPr>
          <p:cNvPr id="7" name="Text Placeholder 9"/>
          <p:cNvSpPr>
            <a:spLocks noGrp="1"/>
          </p:cNvSpPr>
          <p:nvPr>
            <p:ph type="body" sz="quarter" idx="10"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Chart</a:t>
            </a:r>
            <a:endParaRPr lang="en-GB" dirty="0"/>
          </a:p>
        </p:txBody>
      </p:sp>
    </p:spTree>
    <p:extLst>
      <p:ext uri="{BB962C8B-B14F-4D97-AF65-F5344CB8AC3E}">
        <p14:creationId xmlns:p14="http://schemas.microsoft.com/office/powerpoint/2010/main" val="1507253331"/>
      </p:ext>
    </p:extLst>
  </p:cSld>
  <p:clrMapOvr>
    <a:masterClrMapping/>
  </p:clrMapOvr>
  <p:extLst>
    <p:ext uri="{DCECCB84-F9BA-43D5-87BE-67443E8EF086}">
      <p15:sldGuideLst xmlns:p15="http://schemas.microsoft.com/office/powerpoint/2012/main">
        <p15:guide id="1" pos="7242" userDrawn="1">
          <p15:clr>
            <a:srgbClr val="FBAE40"/>
          </p15:clr>
        </p15:guide>
        <p15:guide id="2" orient="horz" pos="4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Blank</a:t>
            </a:r>
            <a:endParaRPr lang="en-GB" dirty="0"/>
          </a:p>
        </p:txBody>
      </p:sp>
    </p:spTree>
    <p:extLst>
      <p:ext uri="{BB962C8B-B14F-4D97-AF65-F5344CB8AC3E}">
        <p14:creationId xmlns:p14="http://schemas.microsoft.com/office/powerpoint/2010/main" val="358657533"/>
      </p:ext>
    </p:extLst>
  </p:cSld>
  <p:clrMapOvr>
    <a:masterClrMapping/>
  </p:clrMapOvr>
  <p:extLst>
    <p:ext uri="{DCECCB84-F9BA-43D5-87BE-67443E8EF086}">
      <p15:sldGuideLst xmlns:p15="http://schemas.microsoft.com/office/powerpoint/2012/main">
        <p15:guide id="1" orient="horz" pos="39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at our cllients say">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708052" y="2003212"/>
            <a:ext cx="3169076" cy="3169076"/>
          </a:xfrm>
          <a:custGeom>
            <a:avLst/>
            <a:gdLst>
              <a:gd name="connsiteX0" fmla="*/ 1584538 w 3169076"/>
              <a:gd name="connsiteY0" fmla="*/ 0 h 3169076"/>
              <a:gd name="connsiteX1" fmla="*/ 3169076 w 3169076"/>
              <a:gd name="connsiteY1" fmla="*/ 1584538 h 3169076"/>
              <a:gd name="connsiteX2" fmla="*/ 1584538 w 3169076"/>
              <a:gd name="connsiteY2" fmla="*/ 3169076 h 3169076"/>
              <a:gd name="connsiteX3" fmla="*/ 0 w 3169076"/>
              <a:gd name="connsiteY3" fmla="*/ 1584538 h 3169076"/>
              <a:gd name="connsiteX4" fmla="*/ 1584538 w 3169076"/>
              <a:gd name="connsiteY4" fmla="*/ 0 h 3169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76" h="3169076">
                <a:moveTo>
                  <a:pt x="1584538" y="0"/>
                </a:moveTo>
                <a:cubicBezTo>
                  <a:pt x="2459654" y="0"/>
                  <a:pt x="3169076" y="709422"/>
                  <a:pt x="3169076" y="1584538"/>
                </a:cubicBezTo>
                <a:cubicBezTo>
                  <a:pt x="3169076" y="2459654"/>
                  <a:pt x="2459654" y="3169076"/>
                  <a:pt x="1584538" y="3169076"/>
                </a:cubicBezTo>
                <a:cubicBezTo>
                  <a:pt x="709422" y="3169076"/>
                  <a:pt x="0" y="2459654"/>
                  <a:pt x="0" y="1584538"/>
                </a:cubicBezTo>
                <a:cubicBezTo>
                  <a:pt x="0" y="709422"/>
                  <a:pt x="709422" y="0"/>
                  <a:pt x="1584538" y="0"/>
                </a:cubicBezTo>
                <a:close/>
              </a:path>
            </a:pathLst>
          </a:custGeom>
          <a:solidFill>
            <a:schemeClr val="bg1">
              <a:lumMod val="95000"/>
            </a:schemeClr>
          </a:solidFill>
        </p:spPr>
        <p:txBody>
          <a:bodyPr wrap="square">
            <a:noAutofit/>
          </a:bodyPr>
          <a:lstStyle/>
          <a:p>
            <a:endParaRPr lang="en-GB" dirty="0"/>
          </a:p>
        </p:txBody>
      </p:sp>
      <p:sp>
        <p:nvSpPr>
          <p:cNvPr id="19" name="Text Placeholder 18"/>
          <p:cNvSpPr>
            <a:spLocks noGrp="1"/>
          </p:cNvSpPr>
          <p:nvPr>
            <p:ph type="body" sz="quarter" idx="11" hasCustomPrompt="1"/>
          </p:nvPr>
        </p:nvSpPr>
        <p:spPr>
          <a:xfrm>
            <a:off x="4537075" y="3060032"/>
            <a:ext cx="6959600" cy="2226988"/>
          </a:xfrm>
          <a:prstGeom prst="rect">
            <a:avLst/>
          </a:prstGeom>
        </p:spPr>
        <p:txBody>
          <a:bodyPr/>
          <a:lstStyle>
            <a:lvl1pPr marL="0" indent="0">
              <a:buFontTx/>
              <a:buNone/>
              <a:defRPr>
                <a:solidFill>
                  <a:srgbClr val="272726"/>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“Short quote – no more than five or six lines”</a:t>
            </a:r>
            <a:endParaRPr lang="en-GB" dirty="0"/>
          </a:p>
        </p:txBody>
      </p:sp>
      <p:sp>
        <p:nvSpPr>
          <p:cNvPr id="21" name="Picture Placeholder 20"/>
          <p:cNvSpPr>
            <a:spLocks noGrp="1"/>
          </p:cNvSpPr>
          <p:nvPr>
            <p:ph type="pic" sz="quarter" idx="12" hasCustomPrompt="1"/>
          </p:nvPr>
        </p:nvSpPr>
        <p:spPr>
          <a:xfrm>
            <a:off x="4537074" y="5568950"/>
            <a:ext cx="2351863" cy="1079357"/>
          </a:xfrm>
          <a:prstGeom prst="rect">
            <a:avLst/>
          </a:prstGeom>
        </p:spPr>
        <p:txBody>
          <a:bodyPr/>
          <a:lstStyle>
            <a:lvl1pPr>
              <a:defRPr sz="1600" baseline="0"/>
            </a:lvl1pPr>
          </a:lstStyle>
          <a:p>
            <a:r>
              <a:rPr lang="en-US" dirty="0"/>
              <a:t>Small logo here  – permission required?</a:t>
            </a:r>
            <a:endParaRPr lang="en-GB" dirty="0"/>
          </a:p>
        </p:txBody>
      </p:sp>
      <p:sp>
        <p:nvSpPr>
          <p:cNvPr id="23" name="Text Placeholder 22"/>
          <p:cNvSpPr>
            <a:spLocks noGrp="1"/>
          </p:cNvSpPr>
          <p:nvPr>
            <p:ph type="body" sz="quarter" idx="13" hasCustomPrompt="1"/>
          </p:nvPr>
        </p:nvSpPr>
        <p:spPr>
          <a:xfrm>
            <a:off x="4537075" y="2034244"/>
            <a:ext cx="6188075" cy="351446"/>
          </a:xfrm>
          <a:prstGeom prst="rect">
            <a:avLst/>
          </a:prstGeom>
        </p:spPr>
        <p:txBody>
          <a:bodyPr/>
          <a:lstStyle>
            <a:lvl1pPr marL="0" indent="0">
              <a:buFontTx/>
              <a:buNone/>
              <a:defRPr b="1">
                <a:solidFill>
                  <a:srgbClr val="422E5D"/>
                </a:solidFill>
                <a:latin typeface="+mn-lt"/>
              </a:defRPr>
            </a:lvl1pPr>
          </a:lstStyle>
          <a:p>
            <a:pPr lvl="0"/>
            <a:r>
              <a:rPr lang="en-US" dirty="0"/>
              <a:t>Name</a:t>
            </a:r>
          </a:p>
        </p:txBody>
      </p:sp>
      <p:sp>
        <p:nvSpPr>
          <p:cNvPr id="25" name="Text Placeholder 24"/>
          <p:cNvSpPr>
            <a:spLocks noGrp="1"/>
          </p:cNvSpPr>
          <p:nvPr>
            <p:ph type="body" sz="quarter" idx="14" hasCustomPrompt="1"/>
          </p:nvPr>
        </p:nvSpPr>
        <p:spPr>
          <a:xfrm>
            <a:off x="4537075" y="2395445"/>
            <a:ext cx="5521325" cy="309789"/>
          </a:xfrm>
          <a:prstGeom prst="rect">
            <a:avLst/>
          </a:prstGeom>
        </p:spPr>
        <p:txBody>
          <a:bodyPr/>
          <a:lstStyle>
            <a:lvl1pPr marL="0" indent="0">
              <a:buFontTx/>
              <a:buNone/>
              <a:defRPr sz="2000" b="1">
                <a:solidFill>
                  <a:srgbClr val="272726"/>
                </a:solidFill>
              </a:defRPr>
            </a:lvl1pPr>
          </a:lstStyle>
          <a:p>
            <a:pPr lvl="0"/>
            <a:r>
              <a:rPr lang="en-US" dirty="0"/>
              <a:t>Job Title, Company Name</a:t>
            </a:r>
            <a:endParaRPr lang="en-GB" dirty="0"/>
          </a:p>
        </p:txBody>
      </p:sp>
      <p:sp>
        <p:nvSpPr>
          <p:cNvPr id="9" name="Text Placeholder 9"/>
          <p:cNvSpPr>
            <a:spLocks noGrp="1"/>
          </p:cNvSpPr>
          <p:nvPr>
            <p:ph type="body" sz="quarter" idx="15" hasCustomPrompt="1"/>
          </p:nvPr>
        </p:nvSpPr>
        <p:spPr>
          <a:xfrm>
            <a:off x="592134" y="316531"/>
            <a:ext cx="8417394" cy="874828"/>
          </a:xfrm>
          <a:prstGeom prst="rect">
            <a:avLst/>
          </a:prstGeom>
        </p:spPr>
        <p:txBody>
          <a:bodyPr wrap="none" anchor="b" anchorCtr="0"/>
          <a:lstStyle>
            <a:lvl1pPr marL="0" indent="0">
              <a:lnSpc>
                <a:spcPts val="1800"/>
              </a:lnSpc>
              <a:buFontTx/>
              <a:buNone/>
              <a:defRPr sz="3000" b="1" baseline="0">
                <a:solidFill>
                  <a:srgbClr val="2A2460"/>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What our clients say</a:t>
            </a:r>
            <a:endParaRPr lang="en-GB" dirty="0"/>
          </a:p>
        </p:txBody>
      </p:sp>
    </p:spTree>
    <p:extLst>
      <p:ext uri="{BB962C8B-B14F-4D97-AF65-F5344CB8AC3E}">
        <p14:creationId xmlns:p14="http://schemas.microsoft.com/office/powerpoint/2010/main" val="3902073285"/>
      </p:ext>
    </p:extLst>
  </p:cSld>
  <p:clrMapOvr>
    <a:masterClrMapping/>
  </p:clrMapOvr>
  <p:extLst>
    <p:ext uri="{DCECCB84-F9BA-43D5-87BE-67443E8EF086}">
      <p15:sldGuideLst xmlns:p15="http://schemas.microsoft.com/office/powerpoint/2012/main">
        <p15:guide id="1" orient="horz" pos="1979" userDrawn="1">
          <p15:clr>
            <a:srgbClr val="FBAE40"/>
          </p15:clr>
        </p15:guide>
        <p15:guide id="2" pos="29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0ECD59-A37A-C84B-9DFA-8E427AD378B0}"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39091-E0D1-CF46-954B-4EBC67CDBED6}" type="slidenum">
              <a:rPr lang="en-US" smtClean="0"/>
              <a:t>‹#›</a:t>
            </a:fld>
            <a:endParaRPr lang="en-US"/>
          </a:p>
        </p:txBody>
      </p:sp>
    </p:spTree>
    <p:extLst>
      <p:ext uri="{BB962C8B-B14F-4D97-AF65-F5344CB8AC3E}">
        <p14:creationId xmlns:p14="http://schemas.microsoft.com/office/powerpoint/2010/main" val="1364163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rporate blue">
    <p:bg>
      <p:bgPr>
        <a:solidFill>
          <a:srgbClr val="422E5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endParaRPr lang="en-GB" dirty="0"/>
          </a:p>
        </p:txBody>
      </p:sp>
    </p:spTree>
    <p:extLst>
      <p:ext uri="{BB962C8B-B14F-4D97-AF65-F5344CB8AC3E}">
        <p14:creationId xmlns:p14="http://schemas.microsoft.com/office/powerpoint/2010/main" val="309171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Education purple">
    <p:bg>
      <p:bgPr>
        <a:solidFill>
          <a:srgbClr val="703C8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650" y="3651748"/>
            <a:ext cx="9144000" cy="665823"/>
          </a:xfrm>
          <a:prstGeom prst="rect">
            <a:avLst/>
          </a:prstGeom>
        </p:spPr>
        <p:txBody>
          <a:bodyPr anchor="b">
            <a:noAutofit/>
          </a:bodyPr>
          <a:lstStyle>
            <a:lvl1pPr algn="l">
              <a:defRPr sz="4400" baseline="0">
                <a:solidFill>
                  <a:schemeClr val="bg1"/>
                </a:solidFill>
                <a:latin typeface="+mn-lt"/>
              </a:defRPr>
            </a:lvl1pPr>
          </a:lstStyle>
          <a:p>
            <a:r>
              <a:rPr lang="en-US" dirty="0"/>
              <a:t>Section/chapter break</a:t>
            </a:r>
            <a:endParaRPr lang="en-GB" dirty="0"/>
          </a:p>
        </p:txBody>
      </p:sp>
      <p:sp>
        <p:nvSpPr>
          <p:cNvPr id="3" name="Subtitle 2"/>
          <p:cNvSpPr>
            <a:spLocks noGrp="1"/>
          </p:cNvSpPr>
          <p:nvPr>
            <p:ph type="subTitle" idx="1" hasCustomPrompt="1"/>
          </p:nvPr>
        </p:nvSpPr>
        <p:spPr>
          <a:xfrm>
            <a:off x="1223650" y="4409647"/>
            <a:ext cx="9144000" cy="469378"/>
          </a:xfrm>
          <a:prstGeom prst="rect">
            <a:avLst/>
          </a:prstGeom>
        </p:spPr>
        <p:txBody>
          <a:bodyPr/>
          <a:lstStyle>
            <a:lvl1pPr marL="0" indent="0" algn="l">
              <a:buNone/>
              <a:defRPr sz="2400" spc="-10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Education</a:t>
            </a:r>
            <a:endParaRPr lang="en-GB" dirty="0"/>
          </a:p>
        </p:txBody>
      </p:sp>
    </p:spTree>
    <p:extLst>
      <p:ext uri="{BB962C8B-B14F-4D97-AF65-F5344CB8AC3E}">
        <p14:creationId xmlns:p14="http://schemas.microsoft.com/office/powerpoint/2010/main" val="1598216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E9489DA-27DB-4588-AA78-79639536CDC8}"/>
              </a:ext>
            </a:extLst>
          </p:cNvPr>
          <p:cNvGrpSpPr/>
          <p:nvPr userDrawn="1"/>
        </p:nvGrpSpPr>
        <p:grpSpPr>
          <a:xfrm>
            <a:off x="0" y="5681218"/>
            <a:ext cx="12192000" cy="1170432"/>
            <a:chOff x="0" y="5681218"/>
            <a:chExt cx="12192000" cy="1170432"/>
          </a:xfrm>
        </p:grpSpPr>
        <p:pic>
          <p:nvPicPr>
            <p:cNvPr id="6" name="Picture 5">
              <a:extLst>
                <a:ext uri="{FF2B5EF4-FFF2-40B4-BE49-F238E27FC236}">
                  <a16:creationId xmlns:a16="http://schemas.microsoft.com/office/drawing/2014/main" id="{3E465FBF-FD5F-4A26-B55C-A24B45BD9A80}"/>
                </a:ext>
              </a:extLst>
            </p:cNvPr>
            <p:cNvPicPr>
              <a:picLocks noChangeAspect="1"/>
            </p:cNvPicPr>
            <p:nvPr/>
          </p:nvPicPr>
          <p:blipFill>
            <a:blip r:embed="rId9"/>
            <a:stretch>
              <a:fillRect/>
            </a:stretch>
          </p:blipFill>
          <p:spPr>
            <a:xfrm>
              <a:off x="0" y="5681218"/>
              <a:ext cx="12192000" cy="1170432"/>
            </a:xfrm>
            <a:prstGeom prst="rect">
              <a:avLst/>
            </a:prstGeom>
          </p:spPr>
        </p:pic>
        <p:pic>
          <p:nvPicPr>
            <p:cNvPr id="7" name="Picture 6">
              <a:extLst>
                <a:ext uri="{FF2B5EF4-FFF2-40B4-BE49-F238E27FC236}">
                  <a16:creationId xmlns:a16="http://schemas.microsoft.com/office/drawing/2014/main" id="{41351045-4F40-497C-BE65-370E70A1AFCD}"/>
                </a:ext>
              </a:extLst>
            </p:cNvPr>
            <p:cNvPicPr>
              <a:picLocks noChangeAspect="1"/>
            </p:cNvPicPr>
            <p:nvPr/>
          </p:nvPicPr>
          <p:blipFill rotWithShape="1">
            <a:blip r:embed="rId10"/>
            <a:srcRect r="116"/>
            <a:stretch/>
          </p:blipFill>
          <p:spPr>
            <a:xfrm>
              <a:off x="8548914" y="5871058"/>
              <a:ext cx="3403600" cy="806204"/>
            </a:xfrm>
            <a:prstGeom prst="rect">
              <a:avLst/>
            </a:prstGeom>
          </p:spPr>
        </p:pic>
      </p:grpSp>
      <p:pic>
        <p:nvPicPr>
          <p:cNvPr id="8" name="Picture 7">
            <a:extLst>
              <a:ext uri="{FF2B5EF4-FFF2-40B4-BE49-F238E27FC236}">
                <a16:creationId xmlns:a16="http://schemas.microsoft.com/office/drawing/2014/main" id="{69438385-7761-4F93-804B-A0DA35C1F6CE}"/>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0"/>
            <a:ext cx="12193548" cy="1303023"/>
          </a:xfrm>
          <a:prstGeom prst="rect">
            <a:avLst/>
          </a:prstGeom>
        </p:spPr>
      </p:pic>
    </p:spTree>
    <p:extLst>
      <p:ext uri="{BB962C8B-B14F-4D97-AF65-F5344CB8AC3E}">
        <p14:creationId xmlns:p14="http://schemas.microsoft.com/office/powerpoint/2010/main" val="381814028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3" r:id="rId3"/>
    <p:sldLayoutId id="2147483749" r:id="rId4"/>
    <p:sldLayoutId id="2147483834" r:id="rId5"/>
    <p:sldLayoutId id="2147483784" r:id="rId6"/>
    <p:sldLayoutId id="2147483835" r:id="rId7"/>
  </p:sldLayoutIdLst>
  <p:txStyles>
    <p:title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spc="-50" baseline="0">
          <a:solidFill>
            <a:srgbClr val="58595B"/>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spc="-50" baseline="0">
          <a:solidFill>
            <a:srgbClr val="58595B"/>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663" userDrawn="1">
          <p15:clr>
            <a:srgbClr val="F26B43"/>
          </p15:clr>
        </p15:guide>
        <p15:guide id="3" orient="horz" pos="436" userDrawn="1">
          <p15:clr>
            <a:srgbClr val="F26B43"/>
          </p15:clr>
        </p15:guide>
        <p15:guide id="4" pos="7242" userDrawn="1">
          <p15:clr>
            <a:srgbClr val="F26B43"/>
          </p15:clr>
        </p15:guide>
        <p15:guide id="5" orient="horz" pos="1094" userDrawn="1">
          <p15:clr>
            <a:srgbClr val="F26B43"/>
          </p15:clr>
        </p15:guide>
        <p15:guide id="6" orient="horz" pos="395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AE8AFB-29F0-4261-A85B-EB874DD3712C}"/>
              </a:ext>
            </a:extLst>
          </p:cNvPr>
          <p:cNvPicPr>
            <a:picLocks noChangeAspect="1"/>
          </p:cNvPicPr>
          <p:nvPr userDrawn="1"/>
        </p:nvPicPr>
        <p:blipFill>
          <a:blip r:embed="rId11" cstate="email">
            <a:extLst>
              <a:ext uri="{28A0092B-C50C-407E-A947-70E740481C1C}">
                <a14:useLocalDpi xmlns:a14="http://schemas.microsoft.com/office/drawing/2010/main" val="0"/>
              </a:ext>
            </a:extLst>
          </a:blip>
          <a:stretch>
            <a:fillRect/>
          </a:stretch>
        </p:blipFill>
        <p:spPr>
          <a:xfrm>
            <a:off x="0" y="0"/>
            <a:ext cx="12193548" cy="1303023"/>
          </a:xfrm>
          <a:prstGeom prst="rect">
            <a:avLst/>
          </a:prstGeom>
        </p:spPr>
      </p:pic>
    </p:spTree>
    <p:extLst>
      <p:ext uri="{BB962C8B-B14F-4D97-AF65-F5344CB8AC3E}">
        <p14:creationId xmlns:p14="http://schemas.microsoft.com/office/powerpoint/2010/main" val="353732816"/>
      </p:ext>
    </p:extLst>
  </p:cSld>
  <p:clrMap bg1="lt1" tx1="dk1" bg2="lt2" tx2="dk2" accent1="accent1" accent2="accent2" accent3="accent3" accent4="accent4" accent5="accent5" accent6="accent6" hlink="hlink" folHlink="folHlink"/>
  <p:sldLayoutIdLst>
    <p:sldLayoutId id="2147483753" r:id="rId1"/>
    <p:sldLayoutId id="2147483827" r:id="rId2"/>
    <p:sldLayoutId id="2147483761" r:id="rId3"/>
    <p:sldLayoutId id="2147483828" r:id="rId4"/>
    <p:sldLayoutId id="2147483829" r:id="rId5"/>
    <p:sldLayoutId id="2147483762" r:id="rId6"/>
    <p:sldLayoutId id="2147483754" r:id="rId7"/>
    <p:sldLayoutId id="2147483765" r:id="rId8"/>
    <p:sldLayoutId id="2147483755" r:id="rId9"/>
  </p:sldLayoutIdLst>
  <p:txStyles>
    <p:titleStyle>
      <a:lvl1pPr algn="l" defTabSz="914400" rtl="0" eaLnBrk="1" latinLnBrk="0" hangingPunct="1">
        <a:lnSpc>
          <a:spcPct val="90000"/>
        </a:lnSpc>
        <a:spcBef>
          <a:spcPct val="0"/>
        </a:spcBef>
        <a:buNone/>
        <a:defRPr sz="4400"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F2CEF1-2059-4397-B4F7-7F1E7EF08CC3}"/>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0"/>
            <a:ext cx="12193548" cy="1303023"/>
          </a:xfrm>
          <a:prstGeom prst="rect">
            <a:avLst/>
          </a:prstGeom>
        </p:spPr>
      </p:pic>
      <p:grpSp>
        <p:nvGrpSpPr>
          <p:cNvPr id="5" name="Group 4">
            <a:extLst>
              <a:ext uri="{FF2B5EF4-FFF2-40B4-BE49-F238E27FC236}">
                <a16:creationId xmlns:a16="http://schemas.microsoft.com/office/drawing/2014/main" id="{0389A2CF-CCA6-4935-B76F-6AD3BA077EFA}"/>
              </a:ext>
            </a:extLst>
          </p:cNvPr>
          <p:cNvGrpSpPr/>
          <p:nvPr userDrawn="1"/>
        </p:nvGrpSpPr>
        <p:grpSpPr>
          <a:xfrm>
            <a:off x="0" y="5681218"/>
            <a:ext cx="12192000" cy="1170432"/>
            <a:chOff x="0" y="5681218"/>
            <a:chExt cx="12192000" cy="1170432"/>
          </a:xfrm>
        </p:grpSpPr>
        <p:pic>
          <p:nvPicPr>
            <p:cNvPr id="6" name="Picture 5">
              <a:extLst>
                <a:ext uri="{FF2B5EF4-FFF2-40B4-BE49-F238E27FC236}">
                  <a16:creationId xmlns:a16="http://schemas.microsoft.com/office/drawing/2014/main" id="{48A0645D-13E1-49B4-A1D8-B33B4997B770}"/>
                </a:ext>
              </a:extLst>
            </p:cNvPr>
            <p:cNvPicPr>
              <a:picLocks noChangeAspect="1"/>
            </p:cNvPicPr>
            <p:nvPr/>
          </p:nvPicPr>
          <p:blipFill>
            <a:blip r:embed="rId7"/>
            <a:stretch>
              <a:fillRect/>
            </a:stretch>
          </p:blipFill>
          <p:spPr>
            <a:xfrm>
              <a:off x="0" y="5681218"/>
              <a:ext cx="12192000" cy="1170432"/>
            </a:xfrm>
            <a:prstGeom prst="rect">
              <a:avLst/>
            </a:prstGeom>
          </p:spPr>
        </p:pic>
        <p:pic>
          <p:nvPicPr>
            <p:cNvPr id="7" name="Picture 6">
              <a:extLst>
                <a:ext uri="{FF2B5EF4-FFF2-40B4-BE49-F238E27FC236}">
                  <a16:creationId xmlns:a16="http://schemas.microsoft.com/office/drawing/2014/main" id="{DBAFB883-7AA8-461B-AC30-4B33179ABA82}"/>
                </a:ext>
              </a:extLst>
            </p:cNvPr>
            <p:cNvPicPr>
              <a:picLocks noChangeAspect="1"/>
            </p:cNvPicPr>
            <p:nvPr/>
          </p:nvPicPr>
          <p:blipFill rotWithShape="1">
            <a:blip r:embed="rId8"/>
            <a:srcRect r="116"/>
            <a:stretch/>
          </p:blipFill>
          <p:spPr>
            <a:xfrm>
              <a:off x="8548914" y="5871058"/>
              <a:ext cx="3403600" cy="806204"/>
            </a:xfrm>
            <a:prstGeom prst="rect">
              <a:avLst/>
            </a:prstGeom>
          </p:spPr>
        </p:pic>
      </p:grpSp>
    </p:spTree>
    <p:extLst>
      <p:ext uri="{BB962C8B-B14F-4D97-AF65-F5344CB8AC3E}">
        <p14:creationId xmlns:p14="http://schemas.microsoft.com/office/powerpoint/2010/main" val="2453349071"/>
      </p:ext>
    </p:extLst>
  </p:cSld>
  <p:clrMap bg1="lt1" tx1="dk1" bg2="lt2" tx2="dk2" accent1="accent1" accent2="accent2" accent3="accent3" accent4="accent4" accent5="accent5" accent6="accent6" hlink="hlink" folHlink="folHlink"/>
  <p:sldLayoutIdLst>
    <p:sldLayoutId id="2147483782" r:id="rId1"/>
    <p:sldLayoutId id="2147483781" r:id="rId2"/>
    <p:sldLayoutId id="2147483836" r:id="rId3"/>
    <p:sldLayoutId id="2147483837" r:id="rId4"/>
  </p:sldLayoutIdLst>
  <p:txStyles>
    <p:titleStyle>
      <a:lvl1pPr algn="l" defTabSz="914400" rtl="0" eaLnBrk="1" latinLnBrk="0" hangingPunct="1">
        <a:lnSpc>
          <a:spcPct val="90000"/>
        </a:lnSpc>
        <a:spcBef>
          <a:spcPct val="0"/>
        </a:spcBef>
        <a:buNone/>
        <a:defRPr sz="4400" kern="1200" spc="-1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929572"/>
      </p:ext>
    </p:extLst>
  </p:cSld>
  <p:clrMap bg1="lt1" tx1="dk1" bg2="lt2" tx2="dk2" accent1="accent1" accent2="accent2" accent3="accent3" accent4="accent4" accent5="accent5" accent6="accent6" hlink="hlink" folHlink="folHlink"/>
  <p:sldLayoutIdLst>
    <p:sldLayoutId id="21474838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about.bnef.com/blog/scale-up-of-solar-and-wind-puts-existing-coal-gas-at-risk/"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rena.org/-/media/Files/IRENA/Agency/Publication/2018/Jan/IRENA_2017_Power_Costs_2018.pdf"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geo-business-report.org/" TargetMode="External"/><Relationship Id="rId2" Type="http://schemas.openxmlformats.org/officeDocument/2006/relationships/hyperlink" Target="https://wedocs.unep.org/bitstream/handle/20.500.11822/32630/G4B.pdf?sequence=1&amp;isAllowed=y" TargetMode="Externa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4CB8D5-41CF-4964-8A21-D42728E54C1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10351" b="10433"/>
          <a:stretch/>
        </p:blipFill>
        <p:spPr>
          <a:xfrm>
            <a:off x="1" y="1"/>
            <a:ext cx="12191998" cy="6851650"/>
          </a:xfrm>
          <a:prstGeom prst="rect">
            <a:avLst/>
          </a:prstGeom>
        </p:spPr>
      </p:pic>
      <p:pic>
        <p:nvPicPr>
          <p:cNvPr id="4" name="Picture 3">
            <a:extLst>
              <a:ext uri="{FF2B5EF4-FFF2-40B4-BE49-F238E27FC236}">
                <a16:creationId xmlns:a16="http://schemas.microsoft.com/office/drawing/2014/main" id="{F440E8F3-9C3F-4780-AF38-91F962A9658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6350"/>
            <a:ext cx="12192000" cy="6858000"/>
          </a:xfrm>
          <a:prstGeom prst="rect">
            <a:avLst/>
          </a:prstGeom>
        </p:spPr>
      </p:pic>
      <p:sp>
        <p:nvSpPr>
          <p:cNvPr id="6" name="Title Placeholder 1"/>
          <p:cNvSpPr txBox="1">
            <a:spLocks/>
          </p:cNvSpPr>
          <p:nvPr/>
        </p:nvSpPr>
        <p:spPr>
          <a:xfrm>
            <a:off x="4782289" y="4505369"/>
            <a:ext cx="7239496" cy="3522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spc="-100" baseline="0">
                <a:solidFill>
                  <a:schemeClr val="bg1"/>
                </a:solidFill>
                <a:latin typeface="Arial" panose="020B0604020202020204" pitchFamily="34" charset="0"/>
                <a:ea typeface="+mj-ea"/>
                <a:cs typeface="Arial" panose="020B0604020202020204" pitchFamily="34" charset="0"/>
              </a:defRPr>
            </a:lvl1pPr>
          </a:lstStyle>
          <a:p>
            <a:pPr>
              <a:spcAft>
                <a:spcPts val="1200"/>
              </a:spcAft>
            </a:pPr>
            <a:r>
              <a:rPr lang="en-GB" sz="2000" dirty="0">
                <a:latin typeface="Arial" charset="0"/>
                <a:ea typeface="Arial" charset="0"/>
                <a:cs typeface="Arial" charset="0"/>
              </a:rPr>
              <a:t>Professor Paul Ekins OBE</a:t>
            </a:r>
          </a:p>
          <a:p>
            <a:pPr>
              <a:spcAft>
                <a:spcPts val="1200"/>
              </a:spcAft>
            </a:pPr>
            <a:r>
              <a:rPr lang="en-GB" sz="1600" dirty="0">
                <a:latin typeface="Arial" charset="0"/>
                <a:ea typeface="Arial" charset="0"/>
                <a:cs typeface="Arial" charset="0"/>
              </a:rPr>
              <a:t>Professor of Resources and </a:t>
            </a:r>
            <a:r>
              <a:rPr lang="en-GB" sz="1600" kern="500" spc="0" dirty="0">
                <a:latin typeface="Arial" charset="0"/>
                <a:ea typeface="Arial" charset="0"/>
                <a:cs typeface="Arial" charset="0"/>
              </a:rPr>
              <a:t>Environmental</a:t>
            </a:r>
            <a:r>
              <a:rPr lang="en-GB" sz="1600" dirty="0">
                <a:latin typeface="Arial" charset="0"/>
                <a:ea typeface="Arial" charset="0"/>
                <a:cs typeface="Arial" charset="0"/>
              </a:rPr>
              <a:t> Policy and Director</a:t>
            </a:r>
          </a:p>
          <a:p>
            <a:pPr>
              <a:spcAft>
                <a:spcPts val="1200"/>
              </a:spcAft>
            </a:pPr>
            <a:r>
              <a:rPr lang="en-GB" sz="1600" dirty="0">
                <a:latin typeface="Arial" charset="0"/>
                <a:ea typeface="Arial" charset="0"/>
                <a:cs typeface="Arial" charset="0"/>
              </a:rPr>
              <a:t>UCL Institute for Sustainable Resources, University College London</a:t>
            </a:r>
          </a:p>
          <a:p>
            <a:pPr>
              <a:spcAft>
                <a:spcPts val="1200"/>
              </a:spcAft>
            </a:pPr>
            <a:endParaRPr lang="en-GB" sz="1600" dirty="0">
              <a:latin typeface="Arial" charset="0"/>
              <a:ea typeface="Arial" charset="0"/>
              <a:cs typeface="Arial" charset="0"/>
            </a:endParaRPr>
          </a:p>
          <a:p>
            <a:endParaRPr lang="en-GB" sz="1400" b="0" dirty="0">
              <a:latin typeface="Calibri" panose="020F0502020204030204" pitchFamily="34" charset="0"/>
              <a:cs typeface="Calibri" panose="020F0502020204030204" pitchFamily="34" charset="0"/>
            </a:endParaRPr>
          </a:p>
        </p:txBody>
      </p:sp>
      <p:sp>
        <p:nvSpPr>
          <p:cNvPr id="7" name="Title Placeholder 1"/>
          <p:cNvSpPr txBox="1">
            <a:spLocks/>
          </p:cNvSpPr>
          <p:nvPr/>
        </p:nvSpPr>
        <p:spPr>
          <a:xfrm>
            <a:off x="4782289" y="2818882"/>
            <a:ext cx="7239496" cy="8534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spc="-100" baseline="0">
                <a:solidFill>
                  <a:schemeClr val="bg1"/>
                </a:solidFill>
                <a:latin typeface="Arial" panose="020B0604020202020204" pitchFamily="34" charset="0"/>
                <a:ea typeface="+mj-ea"/>
                <a:cs typeface="Arial" panose="020B0604020202020204" pitchFamily="34" charset="0"/>
              </a:defRPr>
            </a:lvl1pPr>
          </a:lstStyle>
          <a:p>
            <a:r>
              <a:rPr lang="en-GB" sz="2800" dirty="0">
                <a:latin typeface="+mn-lt"/>
              </a:rPr>
              <a:t>Healthy Planet, Healthy People: Why nature holds the key to the future </a:t>
            </a:r>
            <a:endParaRPr lang="en-US" sz="2800" dirty="0">
              <a:latin typeface="+mn-lt"/>
              <a:cs typeface="Calibri" panose="020F0502020204030204" pitchFamily="34" charset="0"/>
            </a:endParaRPr>
          </a:p>
        </p:txBody>
      </p:sp>
      <p:sp>
        <p:nvSpPr>
          <p:cNvPr id="13" name="Rectangle 12">
            <a:extLst>
              <a:ext uri="{FF2B5EF4-FFF2-40B4-BE49-F238E27FC236}">
                <a16:creationId xmlns:a16="http://schemas.microsoft.com/office/drawing/2014/main" id="{54AD7BF6-D1E5-452F-8463-61D2D3AAEB5F}"/>
              </a:ext>
            </a:extLst>
          </p:cNvPr>
          <p:cNvSpPr/>
          <p:nvPr/>
        </p:nvSpPr>
        <p:spPr>
          <a:xfrm>
            <a:off x="8781143" y="5885543"/>
            <a:ext cx="3240642" cy="856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B8E24624-7E98-4D95-9F9C-2E9A88974CA8}"/>
              </a:ext>
            </a:extLst>
          </p:cNvPr>
          <p:cNvGrpSpPr/>
          <p:nvPr/>
        </p:nvGrpSpPr>
        <p:grpSpPr>
          <a:xfrm>
            <a:off x="0" y="5681218"/>
            <a:ext cx="12192000" cy="1170432"/>
            <a:chOff x="0" y="5681218"/>
            <a:chExt cx="12192000" cy="1170432"/>
          </a:xfrm>
        </p:grpSpPr>
        <p:pic>
          <p:nvPicPr>
            <p:cNvPr id="12" name="Picture 11">
              <a:extLst>
                <a:ext uri="{FF2B5EF4-FFF2-40B4-BE49-F238E27FC236}">
                  <a16:creationId xmlns:a16="http://schemas.microsoft.com/office/drawing/2014/main" id="{40AC8F9A-C210-4F6D-A08B-C7B1617C1817}"/>
                </a:ext>
              </a:extLst>
            </p:cNvPr>
            <p:cNvPicPr>
              <a:picLocks noChangeAspect="1"/>
            </p:cNvPicPr>
            <p:nvPr/>
          </p:nvPicPr>
          <p:blipFill>
            <a:blip r:embed="rId5"/>
            <a:stretch>
              <a:fillRect/>
            </a:stretch>
          </p:blipFill>
          <p:spPr>
            <a:xfrm>
              <a:off x="0" y="5681218"/>
              <a:ext cx="12192000" cy="1170432"/>
            </a:xfrm>
            <a:prstGeom prst="rect">
              <a:avLst/>
            </a:prstGeom>
          </p:spPr>
        </p:pic>
        <p:pic>
          <p:nvPicPr>
            <p:cNvPr id="17" name="Picture 16">
              <a:extLst>
                <a:ext uri="{FF2B5EF4-FFF2-40B4-BE49-F238E27FC236}">
                  <a16:creationId xmlns:a16="http://schemas.microsoft.com/office/drawing/2014/main" id="{41D82CDD-1679-45C9-B632-0D34C4EF7241}"/>
                </a:ext>
              </a:extLst>
            </p:cNvPr>
            <p:cNvPicPr>
              <a:picLocks noChangeAspect="1"/>
            </p:cNvPicPr>
            <p:nvPr/>
          </p:nvPicPr>
          <p:blipFill rotWithShape="1">
            <a:blip r:embed="rId6"/>
            <a:srcRect r="116"/>
            <a:stretch/>
          </p:blipFill>
          <p:spPr>
            <a:xfrm>
              <a:off x="8548914" y="5871058"/>
              <a:ext cx="3403600" cy="806204"/>
            </a:xfrm>
            <a:prstGeom prst="rect">
              <a:avLst/>
            </a:prstGeom>
          </p:spPr>
        </p:pic>
      </p:grpSp>
    </p:spTree>
    <p:extLst>
      <p:ext uri="{BB962C8B-B14F-4D97-AF65-F5344CB8AC3E}">
        <p14:creationId xmlns:p14="http://schemas.microsoft.com/office/powerpoint/2010/main" val="3530561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567517"/>
          </a:xfrm>
        </p:spPr>
        <p:txBody>
          <a:bodyPr/>
          <a:lstStyle/>
          <a:p>
            <a:r>
              <a:rPr lang="en-US" dirty="0"/>
              <a:t>What is the future for MENA with </a:t>
            </a:r>
            <a:r>
              <a:rPr lang="en-US" dirty="0" err="1"/>
              <a:t>decarbonisation</a:t>
            </a:r>
            <a:r>
              <a:rPr lang="en-US" dirty="0"/>
              <a:t>?</a:t>
            </a:r>
          </a:p>
        </p:txBody>
      </p:sp>
      <p:sp>
        <p:nvSpPr>
          <p:cNvPr id="7" name="TextBox 6">
            <a:extLst>
              <a:ext uri="{FF2B5EF4-FFF2-40B4-BE49-F238E27FC236}">
                <a16:creationId xmlns:a16="http://schemas.microsoft.com/office/drawing/2014/main" id="{C05A6CEF-A6E7-4078-9635-8428432B991A}"/>
              </a:ext>
            </a:extLst>
          </p:cNvPr>
          <p:cNvSpPr txBox="1"/>
          <p:nvPr/>
        </p:nvSpPr>
        <p:spPr>
          <a:xfrm>
            <a:off x="434479" y="1020965"/>
            <a:ext cx="10477725"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a:t>The imperative of economic diversification</a:t>
            </a:r>
          </a:p>
          <a:p>
            <a:pPr marL="742950" lvl="1" indent="-285750">
              <a:buFont typeface="Arial" panose="020B0604020202020204" pitchFamily="34" charset="0"/>
              <a:buChar char="•"/>
            </a:pPr>
            <a:r>
              <a:rPr lang="en-US" sz="2400" dirty="0"/>
              <a:t>Education, education, education</a:t>
            </a:r>
          </a:p>
          <a:p>
            <a:pPr marL="742950" lvl="1" indent="-285750">
              <a:buFont typeface="Arial" panose="020B0604020202020204" pitchFamily="34" charset="0"/>
              <a:buChar char="•"/>
            </a:pPr>
            <a:r>
              <a:rPr lang="en-US" sz="2400" dirty="0"/>
              <a:t>Innovation and business development</a:t>
            </a:r>
          </a:p>
        </p:txBody>
      </p:sp>
      <p:sp>
        <p:nvSpPr>
          <p:cNvPr id="8" name="Title 1">
            <a:extLst>
              <a:ext uri="{FF2B5EF4-FFF2-40B4-BE49-F238E27FC236}">
                <a16:creationId xmlns:a16="http://schemas.microsoft.com/office/drawing/2014/main" id="{B88D4E95-32FF-4B69-A6B9-2298291DF937}"/>
              </a:ext>
            </a:extLst>
          </p:cNvPr>
          <p:cNvSpPr txBox="1">
            <a:spLocks/>
          </p:cNvSpPr>
          <p:nvPr/>
        </p:nvSpPr>
        <p:spPr>
          <a:xfrm>
            <a:off x="323528" y="594400"/>
            <a:ext cx="8229600" cy="1754480"/>
          </a:xfrm>
          <a:prstGeom prst="rect">
            <a:avLst/>
          </a:prstGeom>
        </p:spPr>
        <p:txBody>
          <a:bodyPr>
            <a:normAutofit/>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dirty="0"/>
          </a:p>
        </p:txBody>
      </p:sp>
      <p:pic>
        <p:nvPicPr>
          <p:cNvPr id="2" name="Picture 1"/>
          <p:cNvPicPr>
            <a:picLocks noChangeAspect="1"/>
          </p:cNvPicPr>
          <p:nvPr/>
        </p:nvPicPr>
        <p:blipFill>
          <a:blip r:embed="rId2"/>
          <a:stretch>
            <a:fillRect/>
          </a:stretch>
        </p:blipFill>
        <p:spPr>
          <a:xfrm>
            <a:off x="102285" y="2221294"/>
            <a:ext cx="8192540" cy="4449451"/>
          </a:xfrm>
          <a:prstGeom prst="rect">
            <a:avLst/>
          </a:prstGeom>
        </p:spPr>
      </p:pic>
      <p:sp>
        <p:nvSpPr>
          <p:cNvPr id="3" name="Rectangle 2"/>
          <p:cNvSpPr/>
          <p:nvPr/>
        </p:nvSpPr>
        <p:spPr>
          <a:xfrm>
            <a:off x="8405776" y="1471640"/>
            <a:ext cx="3639080" cy="3785652"/>
          </a:xfrm>
          <a:prstGeom prst="rect">
            <a:avLst/>
          </a:prstGeom>
        </p:spPr>
        <p:txBody>
          <a:bodyPr wrap="square">
            <a:spAutoFit/>
          </a:bodyPr>
          <a:lstStyle/>
          <a:p>
            <a:pPr marL="285750" indent="-285750">
              <a:buFont typeface="Arial" panose="020B0604020202020204" pitchFamily="34" charset="0"/>
              <a:buChar char="•"/>
            </a:pPr>
            <a:r>
              <a:rPr lang="en-US" sz="2400" b="1" dirty="0"/>
              <a:t>The opportunity of solar energy</a:t>
            </a:r>
          </a:p>
          <a:p>
            <a:pPr marL="742950" lvl="1" indent="-285750">
              <a:buFont typeface="Arial" panose="020B0604020202020204" pitchFamily="34" charset="0"/>
              <a:buChar char="•"/>
            </a:pPr>
            <a:r>
              <a:rPr lang="en-US" sz="2400" dirty="0"/>
              <a:t>Huge resource</a:t>
            </a:r>
          </a:p>
          <a:p>
            <a:pPr marL="742950" lvl="1" indent="-285750">
              <a:buFont typeface="Arial" panose="020B0604020202020204" pitchFamily="34" charset="0"/>
              <a:buChar char="•"/>
            </a:pPr>
            <a:r>
              <a:rPr lang="en-US" sz="2400" dirty="0"/>
              <a:t>Cost reductions</a:t>
            </a:r>
          </a:p>
          <a:p>
            <a:pPr marL="742950" lvl="1" indent="-285750">
              <a:buFont typeface="Arial" panose="020B0604020202020204" pitchFamily="34" charset="0"/>
              <a:buChar char="•"/>
            </a:pPr>
            <a:r>
              <a:rPr lang="en-US" sz="2400" dirty="0"/>
              <a:t>New technologies: solar electricity and green hydrogen (investment in batteries and </a:t>
            </a:r>
            <a:r>
              <a:rPr lang="en-US" sz="2400" dirty="0" err="1"/>
              <a:t>electrolysers</a:t>
            </a:r>
            <a:r>
              <a:rPr lang="en-US" sz="2400" dirty="0"/>
              <a:t>) </a:t>
            </a:r>
            <a:endParaRPr lang="en-GB" dirty="0"/>
          </a:p>
        </p:txBody>
      </p:sp>
    </p:spTree>
    <p:extLst>
      <p:ext uri="{BB962C8B-B14F-4D97-AF65-F5344CB8AC3E}">
        <p14:creationId xmlns:p14="http://schemas.microsoft.com/office/powerpoint/2010/main" val="368856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US" dirty="0"/>
              <a:t>Cost evolution and learning rates for selected technologies</a:t>
            </a:r>
          </a:p>
        </p:txBody>
      </p:sp>
      <p:sp>
        <p:nvSpPr>
          <p:cNvPr id="7" name="Rectangle 2">
            <a:extLst>
              <a:ext uri="{FF2B5EF4-FFF2-40B4-BE49-F238E27FC236}">
                <a16:creationId xmlns:a16="http://schemas.microsoft.com/office/drawing/2014/main" id="{1503A3F2-FDAA-48CF-8814-F92A4BC27132}"/>
              </a:ext>
            </a:extLst>
          </p:cNvPr>
          <p:cNvSpPr txBox="1">
            <a:spLocks noChangeArrowheads="1"/>
          </p:cNvSpPr>
          <p:nvPr/>
        </p:nvSpPr>
        <p:spPr>
          <a:xfrm>
            <a:off x="611560" y="764704"/>
            <a:ext cx="8124825" cy="360040"/>
          </a:xfrm>
          <a:prstGeom prst="rect">
            <a:avLst/>
          </a:prstGeom>
        </p:spPr>
        <p:txBody>
          <a:bodyPr>
            <a:noAutofit/>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sz="2400" dirty="0"/>
          </a:p>
        </p:txBody>
      </p:sp>
      <p:sp>
        <p:nvSpPr>
          <p:cNvPr id="8" name="Text Box 4">
            <a:extLst>
              <a:ext uri="{FF2B5EF4-FFF2-40B4-BE49-F238E27FC236}">
                <a16:creationId xmlns:a16="http://schemas.microsoft.com/office/drawing/2014/main" id="{CA07D8DA-6DE8-4409-B94F-D2CDAD969DB9}"/>
              </a:ext>
            </a:extLst>
          </p:cNvPr>
          <p:cNvSpPr txBox="1">
            <a:spLocks noChangeArrowheads="1"/>
          </p:cNvSpPr>
          <p:nvPr/>
        </p:nvSpPr>
        <p:spPr bwMode="auto">
          <a:xfrm>
            <a:off x="8241520" y="1923614"/>
            <a:ext cx="333066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sz="1200" i="1" dirty="0"/>
              <a:t>Source: </a:t>
            </a:r>
            <a:r>
              <a:rPr lang="en-GB" sz="1200" u="sng" dirty="0">
                <a:hlinkClick r:id="rId2"/>
              </a:rPr>
              <a:t>https://about.bnef.com/blog/scale-up-of-solar-and-wind-puts-existing-coal-gas-at-risk/</a:t>
            </a:r>
            <a:r>
              <a:rPr lang="en-GB" sz="1200" dirty="0"/>
              <a:t>. </a:t>
            </a:r>
          </a:p>
          <a:p>
            <a:pPr>
              <a:spcBef>
                <a:spcPct val="0"/>
              </a:spcBef>
              <a:buNone/>
            </a:pPr>
            <a:endParaRPr lang="en-GB" sz="1200" dirty="0"/>
          </a:p>
          <a:p>
            <a:pPr>
              <a:spcBef>
                <a:spcPct val="0"/>
              </a:spcBef>
              <a:buNone/>
            </a:pPr>
            <a:r>
              <a:rPr lang="en-GB" sz="2000" dirty="0"/>
              <a:t>NB LCOE in Figure 2 stands for </a:t>
            </a:r>
            <a:r>
              <a:rPr lang="en-GB" sz="2000" dirty="0" err="1"/>
              <a:t>Levelised</a:t>
            </a:r>
            <a:r>
              <a:rPr lang="en-GB" sz="2000" dirty="0"/>
              <a:t> Cost of Electricity, which is a standard way of comparing the costs of different electricity technologies</a:t>
            </a:r>
            <a:endParaRPr lang="en-US" sz="2000" i="1" dirty="0">
              <a:solidFill>
                <a:srgbClr val="003366"/>
              </a:solidFill>
            </a:endParaRPr>
          </a:p>
        </p:txBody>
      </p:sp>
      <p:pic>
        <p:nvPicPr>
          <p:cNvPr id="9" name="Picture 8">
            <a:extLst>
              <a:ext uri="{FF2B5EF4-FFF2-40B4-BE49-F238E27FC236}">
                <a16:creationId xmlns:a16="http://schemas.microsoft.com/office/drawing/2014/main" id="{A493C9EA-3C0D-482B-9D6E-26BB85844F65}"/>
              </a:ext>
            </a:extLst>
          </p:cNvPr>
          <p:cNvPicPr/>
          <p:nvPr/>
        </p:nvPicPr>
        <p:blipFill>
          <a:blip r:embed="rId3"/>
          <a:stretch>
            <a:fillRect/>
          </a:stretch>
        </p:blipFill>
        <p:spPr>
          <a:xfrm>
            <a:off x="666280" y="1209047"/>
            <a:ext cx="6955423" cy="5365437"/>
          </a:xfrm>
          <a:prstGeom prst="rect">
            <a:avLst/>
          </a:prstGeom>
        </p:spPr>
      </p:pic>
    </p:spTree>
    <p:extLst>
      <p:ext uri="{BB962C8B-B14F-4D97-AF65-F5344CB8AC3E}">
        <p14:creationId xmlns:p14="http://schemas.microsoft.com/office/powerpoint/2010/main" val="15504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1A6AA73F-0861-4318-9639-976E50E1C620}"/>
              </a:ext>
            </a:extLst>
          </p:cNvPr>
          <p:cNvSpPr txBox="1">
            <a:spLocks noChangeArrowheads="1"/>
          </p:cNvSpPr>
          <p:nvPr/>
        </p:nvSpPr>
        <p:spPr>
          <a:xfrm>
            <a:off x="7582335" y="1766166"/>
            <a:ext cx="2943523" cy="4968552"/>
          </a:xfrm>
          <a:prstGeom prst="rect">
            <a:avLst/>
          </a:prstGeom>
        </p:spPr>
        <p:txBody>
          <a:bodyPr>
            <a:normAutofit/>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r>
              <a:rPr lang="en-GB" sz="2700" dirty="0"/>
              <a:t>Cost evolution and learning rates for selected technologies</a:t>
            </a:r>
            <a:br>
              <a:rPr lang="en-GB" sz="2700" dirty="0"/>
            </a:br>
            <a:r>
              <a:rPr lang="en-GB" sz="2000" dirty="0"/>
              <a:t>(learning rates are percentage reduction from previous level after doubling of cumulative capacity)</a:t>
            </a:r>
            <a:endParaRPr lang="en-US" sz="2000" dirty="0"/>
          </a:p>
        </p:txBody>
      </p:sp>
      <p:sp>
        <p:nvSpPr>
          <p:cNvPr id="8" name="Text Box 4">
            <a:extLst>
              <a:ext uri="{FF2B5EF4-FFF2-40B4-BE49-F238E27FC236}">
                <a16:creationId xmlns:a16="http://schemas.microsoft.com/office/drawing/2014/main" id="{EA24CA9B-8889-4AFA-8D26-04EA5A5D45A2}"/>
              </a:ext>
            </a:extLst>
          </p:cNvPr>
          <p:cNvSpPr txBox="1">
            <a:spLocks noChangeArrowheads="1"/>
          </p:cNvSpPr>
          <p:nvPr/>
        </p:nvSpPr>
        <p:spPr bwMode="auto">
          <a:xfrm>
            <a:off x="939478" y="6165824"/>
            <a:ext cx="8490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GB" sz="1100" i="1" dirty="0"/>
              <a:t>Source: IRENA 2018</a:t>
            </a:r>
            <a:r>
              <a:rPr lang="en-US" sz="1100" dirty="0"/>
              <a:t> </a:t>
            </a:r>
            <a:r>
              <a:rPr lang="en-GB" sz="1100" dirty="0"/>
              <a:t>Renewable Power Generation Costs in 2017, </a:t>
            </a:r>
            <a:r>
              <a:rPr lang="en-GB" sz="1100" dirty="0">
                <a:hlinkClick r:id="rId2"/>
              </a:rPr>
              <a:t>https://www.irena.org/-/media/Files/IRENA/Agency/Publication/2018/Jan/IRENA_2017_Power_Costs_2018.pdf</a:t>
            </a:r>
            <a:endParaRPr lang="en-US" sz="1100" i="1" dirty="0">
              <a:solidFill>
                <a:srgbClr val="003366"/>
              </a:solidFill>
            </a:endParaRPr>
          </a:p>
        </p:txBody>
      </p:sp>
      <p:pic>
        <p:nvPicPr>
          <p:cNvPr id="9" name="Picture 8">
            <a:extLst>
              <a:ext uri="{FF2B5EF4-FFF2-40B4-BE49-F238E27FC236}">
                <a16:creationId xmlns:a16="http://schemas.microsoft.com/office/drawing/2014/main" id="{B636F51E-D561-40A1-9F12-D7477E475F91}"/>
              </a:ext>
            </a:extLst>
          </p:cNvPr>
          <p:cNvPicPr>
            <a:picLocks noChangeAspect="1"/>
          </p:cNvPicPr>
          <p:nvPr/>
        </p:nvPicPr>
        <p:blipFill>
          <a:blip r:embed="rId3"/>
          <a:stretch>
            <a:fillRect/>
          </a:stretch>
        </p:blipFill>
        <p:spPr>
          <a:xfrm>
            <a:off x="516666" y="397882"/>
            <a:ext cx="6936460" cy="5831725"/>
          </a:xfrm>
          <a:prstGeom prst="rect">
            <a:avLst/>
          </a:prstGeom>
        </p:spPr>
      </p:pic>
    </p:spTree>
    <p:extLst>
      <p:ext uri="{BB962C8B-B14F-4D97-AF65-F5344CB8AC3E}">
        <p14:creationId xmlns:p14="http://schemas.microsoft.com/office/powerpoint/2010/main" val="3804467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GB" dirty="0"/>
              <a:t>What is Green Innovation?</a:t>
            </a:r>
          </a:p>
          <a:p>
            <a:endParaRPr lang="en-GB" dirty="0"/>
          </a:p>
        </p:txBody>
      </p:sp>
      <p:pic>
        <p:nvPicPr>
          <p:cNvPr id="7" name="Picture 6">
            <a:extLst>
              <a:ext uri="{FF2B5EF4-FFF2-40B4-BE49-F238E27FC236}">
                <a16:creationId xmlns:a16="http://schemas.microsoft.com/office/drawing/2014/main" id="{79A0E425-DE59-4927-87FF-C6FB6E26DD1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5025" y="1207016"/>
            <a:ext cx="2237236" cy="1062586"/>
          </a:xfrm>
          <a:prstGeom prst="rect">
            <a:avLst/>
          </a:prstGeom>
        </p:spPr>
      </p:pic>
      <p:sp>
        <p:nvSpPr>
          <p:cNvPr id="8" name="TextBox 7">
            <a:extLst>
              <a:ext uri="{FF2B5EF4-FFF2-40B4-BE49-F238E27FC236}">
                <a16:creationId xmlns:a16="http://schemas.microsoft.com/office/drawing/2014/main" id="{0776E94C-9F1E-414E-9625-F8A59D9D5D28}"/>
              </a:ext>
            </a:extLst>
          </p:cNvPr>
          <p:cNvSpPr txBox="1"/>
          <p:nvPr/>
        </p:nvSpPr>
        <p:spPr>
          <a:xfrm>
            <a:off x="2135560" y="2821248"/>
            <a:ext cx="7920880" cy="2308324"/>
          </a:xfrm>
          <a:prstGeom prst="rect">
            <a:avLst/>
          </a:prstGeom>
          <a:noFill/>
        </p:spPr>
        <p:txBody>
          <a:bodyPr wrap="square" rtlCol="0">
            <a:spAutoFit/>
          </a:bodyPr>
          <a:lstStyle/>
          <a:p>
            <a:pPr algn="ctr"/>
            <a:r>
              <a:rPr lang="en-US" sz="2400" b="1" dirty="0"/>
              <a:t>The GIPC defines green innovation as the creation and adoption of new ideas, inventions, practices, processes, products and </a:t>
            </a:r>
            <a:r>
              <a:rPr lang="en-US" sz="2400" b="1" dirty="0" err="1"/>
              <a:t>organisational</a:t>
            </a:r>
            <a:r>
              <a:rPr lang="en-US" sz="2400" b="1" dirty="0"/>
              <a:t> forms that create value for society and the economy while giving better environmental outcomes and helping meet environmental objectives in line with science-based targets.</a:t>
            </a:r>
          </a:p>
        </p:txBody>
      </p:sp>
    </p:spTree>
    <p:extLst>
      <p:ext uri="{BB962C8B-B14F-4D97-AF65-F5344CB8AC3E}">
        <p14:creationId xmlns:p14="http://schemas.microsoft.com/office/powerpoint/2010/main" val="3402816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778837" y="1048124"/>
            <a:ext cx="8417394" cy="874828"/>
          </a:xfrm>
        </p:spPr>
        <p:txBody>
          <a:bodyPr/>
          <a:lstStyle/>
          <a:p>
            <a:r>
              <a:rPr lang="en-GB" dirty="0"/>
              <a:t>The Green Innovation Wheel</a:t>
            </a:r>
          </a:p>
        </p:txBody>
      </p:sp>
      <p:pic>
        <p:nvPicPr>
          <p:cNvPr id="7" name="Picture 6">
            <a:extLst>
              <a:ext uri="{FF2B5EF4-FFF2-40B4-BE49-F238E27FC236}">
                <a16:creationId xmlns:a16="http://schemas.microsoft.com/office/drawing/2014/main" id="{13B02CD8-86B9-46A8-9294-DA0AE9478F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02949" y="2208206"/>
            <a:ext cx="2237236" cy="1062586"/>
          </a:xfrm>
          <a:prstGeom prst="rect">
            <a:avLst/>
          </a:prstGeom>
        </p:spPr>
      </p:pic>
      <p:pic>
        <p:nvPicPr>
          <p:cNvPr id="9" name="Picture 8" descr="Diagram&#10;&#10;Description automatically generated">
            <a:extLst>
              <a:ext uri="{FF2B5EF4-FFF2-40B4-BE49-F238E27FC236}">
                <a16:creationId xmlns:a16="http://schemas.microsoft.com/office/drawing/2014/main" id="{55FB91B5-690D-4BE8-8A4B-8D1A56CB6EBE}"/>
              </a:ext>
            </a:extLst>
          </p:cNvPr>
          <p:cNvPicPr>
            <a:picLocks noChangeAspect="1"/>
          </p:cNvPicPr>
          <p:nvPr/>
        </p:nvPicPr>
        <p:blipFill rotWithShape="1">
          <a:blip r:embed="rId3"/>
          <a:srcRect l="4196" r="1685" b="4969"/>
          <a:stretch/>
        </p:blipFill>
        <p:spPr>
          <a:xfrm>
            <a:off x="139019" y="308801"/>
            <a:ext cx="6312115" cy="6273326"/>
          </a:xfrm>
          <a:prstGeom prst="rect">
            <a:avLst/>
          </a:prstGeom>
        </p:spPr>
      </p:pic>
    </p:spTree>
    <p:extLst>
      <p:ext uri="{BB962C8B-B14F-4D97-AF65-F5344CB8AC3E}">
        <p14:creationId xmlns:p14="http://schemas.microsoft.com/office/powerpoint/2010/main" val="150353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557007"/>
          </a:xfrm>
        </p:spPr>
        <p:txBody>
          <a:bodyPr/>
          <a:lstStyle/>
          <a:p>
            <a:pPr>
              <a:lnSpc>
                <a:spcPct val="100000"/>
              </a:lnSpc>
              <a:spcBef>
                <a:spcPts val="0"/>
              </a:spcBef>
            </a:pPr>
            <a:r>
              <a:rPr lang="en-GB" dirty="0"/>
              <a:t>Post-</a:t>
            </a:r>
            <a:r>
              <a:rPr lang="en-GB" dirty="0" err="1"/>
              <a:t>Covid</a:t>
            </a:r>
            <a:r>
              <a:rPr lang="en-GB" dirty="0"/>
              <a:t> recovery spending: Greenness of Stimulus Index </a:t>
            </a:r>
          </a:p>
        </p:txBody>
      </p:sp>
      <p:sp>
        <p:nvSpPr>
          <p:cNvPr id="7" name="TextBox 6">
            <a:extLst>
              <a:ext uri="{FF2B5EF4-FFF2-40B4-BE49-F238E27FC236}">
                <a16:creationId xmlns:a16="http://schemas.microsoft.com/office/drawing/2014/main" id="{AF6A31BC-C306-47F9-8812-64A1469D1DB4}"/>
              </a:ext>
            </a:extLst>
          </p:cNvPr>
          <p:cNvSpPr txBox="1"/>
          <p:nvPr/>
        </p:nvSpPr>
        <p:spPr>
          <a:xfrm>
            <a:off x="297844" y="5772409"/>
            <a:ext cx="7259094"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Not looking good – effectively the last chance to change the trajectory </a:t>
            </a:r>
          </a:p>
        </p:txBody>
      </p:sp>
      <p:pic>
        <p:nvPicPr>
          <p:cNvPr id="2" name="Picture 1"/>
          <p:cNvPicPr>
            <a:picLocks noChangeAspect="1"/>
          </p:cNvPicPr>
          <p:nvPr/>
        </p:nvPicPr>
        <p:blipFill>
          <a:blip r:embed="rId2"/>
          <a:stretch>
            <a:fillRect/>
          </a:stretch>
        </p:blipFill>
        <p:spPr>
          <a:xfrm>
            <a:off x="409902" y="1082566"/>
            <a:ext cx="8797159" cy="4490146"/>
          </a:xfrm>
          <a:prstGeom prst="rect">
            <a:avLst/>
          </a:prstGeom>
        </p:spPr>
      </p:pic>
    </p:spTree>
    <p:extLst>
      <p:ext uri="{BB962C8B-B14F-4D97-AF65-F5344CB8AC3E}">
        <p14:creationId xmlns:p14="http://schemas.microsoft.com/office/powerpoint/2010/main" val="6214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GB" dirty="0"/>
              <a:t>Conclusions</a:t>
            </a:r>
          </a:p>
        </p:txBody>
      </p:sp>
      <p:sp>
        <p:nvSpPr>
          <p:cNvPr id="7" name="TextBox 6">
            <a:extLst>
              <a:ext uri="{FF2B5EF4-FFF2-40B4-BE49-F238E27FC236}">
                <a16:creationId xmlns:a16="http://schemas.microsoft.com/office/drawing/2014/main" id="{AF6A31BC-C306-47F9-8812-64A1469D1DB4}"/>
              </a:ext>
            </a:extLst>
          </p:cNvPr>
          <p:cNvSpPr txBox="1"/>
          <p:nvPr/>
        </p:nvSpPr>
        <p:spPr>
          <a:xfrm>
            <a:off x="592134" y="1316756"/>
            <a:ext cx="1021250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t>Building a nature-positive economy, including </a:t>
            </a:r>
            <a:r>
              <a:rPr lang="en-US" sz="2800" dirty="0" err="1"/>
              <a:t>decarbonisation</a:t>
            </a:r>
            <a:r>
              <a:rPr lang="en-US" sz="2800" dirty="0"/>
              <a:t>, is a massive challenge everywhere, but especially for MENA countries</a:t>
            </a:r>
          </a:p>
          <a:p>
            <a:pPr marL="285750" indent="-285750">
              <a:buFont typeface="Arial" panose="020B0604020202020204" pitchFamily="34" charset="0"/>
              <a:buChar char="•"/>
            </a:pPr>
            <a:r>
              <a:rPr lang="en-US" sz="2800" dirty="0"/>
              <a:t>Accelerated economic diversification is the only way that the region will maintain living standards and continue development towards the SDGs</a:t>
            </a:r>
          </a:p>
          <a:p>
            <a:pPr marL="285750" indent="-285750">
              <a:buFont typeface="Arial" panose="020B0604020202020204" pitchFamily="34" charset="0"/>
              <a:buChar char="•"/>
            </a:pPr>
            <a:r>
              <a:rPr lang="en-US" sz="2800" dirty="0"/>
              <a:t>The region’s solar resource is a huge opportunity to put the region’s economy on a different foundation</a:t>
            </a:r>
          </a:p>
          <a:p>
            <a:pPr marL="285750" indent="-285750">
              <a:buFont typeface="Arial" panose="020B0604020202020204" pitchFamily="34" charset="0"/>
              <a:buChar char="•"/>
            </a:pPr>
            <a:r>
              <a:rPr lang="en-US" sz="2800" dirty="0"/>
              <a:t>This will require a massive effort of innovation and a clear green orientation to post-</a:t>
            </a:r>
            <a:r>
              <a:rPr lang="en-US" sz="2800" dirty="0" err="1"/>
              <a:t>Covid</a:t>
            </a:r>
            <a:r>
              <a:rPr lang="en-US" sz="2800" dirty="0"/>
              <a:t> investment</a:t>
            </a:r>
          </a:p>
          <a:p>
            <a:pPr marL="285750" indent="-285750">
              <a:buFont typeface="Arial" panose="020B0604020202020204" pitchFamily="34" charset="0"/>
              <a:buChar char="•"/>
            </a:pPr>
            <a:r>
              <a:rPr lang="en-US" sz="2800" dirty="0"/>
              <a:t>The sooner the region – and the world – starts, the cheaper the transformation will be</a:t>
            </a:r>
          </a:p>
        </p:txBody>
      </p:sp>
    </p:spTree>
    <p:extLst>
      <p:ext uri="{BB962C8B-B14F-4D97-AF65-F5344CB8AC3E}">
        <p14:creationId xmlns:p14="http://schemas.microsoft.com/office/powerpoint/2010/main" val="1294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310817-1E2B-4BA5-9BBC-8F74A6434541}"/>
              </a:ext>
            </a:extLst>
          </p:cNvPr>
          <p:cNvPicPr>
            <a:picLocks noChangeAspect="1"/>
          </p:cNvPicPr>
          <p:nvPr/>
        </p:nvPicPr>
        <p:blipFill>
          <a:blip r:embed="rId2"/>
          <a:stretch>
            <a:fillRect/>
          </a:stretch>
        </p:blipFill>
        <p:spPr>
          <a:xfrm>
            <a:off x="1032125" y="381988"/>
            <a:ext cx="6882165" cy="6086222"/>
          </a:xfrm>
          <a:prstGeom prst="rect">
            <a:avLst/>
          </a:prstGeom>
        </p:spPr>
      </p:pic>
    </p:spTree>
    <p:extLst>
      <p:ext uri="{BB962C8B-B14F-4D97-AF65-F5344CB8AC3E}">
        <p14:creationId xmlns:p14="http://schemas.microsoft.com/office/powerpoint/2010/main" val="125051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1"/>
            <a:ext cx="12192000" cy="6852465"/>
          </a:xfrm>
          <a:prstGeom prst="rect">
            <a:avLst/>
          </a:prstGeom>
        </p:spPr>
      </p:pic>
      <p:grpSp>
        <p:nvGrpSpPr>
          <p:cNvPr id="2" name="Group 1">
            <a:extLst>
              <a:ext uri="{FF2B5EF4-FFF2-40B4-BE49-F238E27FC236}">
                <a16:creationId xmlns:a16="http://schemas.microsoft.com/office/drawing/2014/main" id="{6C5FFFD6-4D3B-43DE-A2E4-95621C10F3AA}"/>
              </a:ext>
            </a:extLst>
          </p:cNvPr>
          <p:cNvGrpSpPr/>
          <p:nvPr/>
        </p:nvGrpSpPr>
        <p:grpSpPr>
          <a:xfrm>
            <a:off x="0" y="0"/>
            <a:ext cx="12192000" cy="6851650"/>
            <a:chOff x="0" y="0"/>
            <a:chExt cx="12192000" cy="6851650"/>
          </a:xfrm>
        </p:grpSpPr>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12192000" cy="1179428"/>
            </a:xfrm>
            <a:prstGeom prst="rect">
              <a:avLst/>
            </a:prstGeom>
          </p:spPr>
        </p:pic>
        <p:grpSp>
          <p:nvGrpSpPr>
            <p:cNvPr id="8" name="Group 7">
              <a:extLst>
                <a:ext uri="{FF2B5EF4-FFF2-40B4-BE49-F238E27FC236}">
                  <a16:creationId xmlns:a16="http://schemas.microsoft.com/office/drawing/2014/main" id="{18355E3C-5C4D-4111-8402-0AE7D1530C63}"/>
                </a:ext>
              </a:extLst>
            </p:cNvPr>
            <p:cNvGrpSpPr/>
            <p:nvPr/>
          </p:nvGrpSpPr>
          <p:grpSpPr>
            <a:xfrm>
              <a:off x="0" y="5681218"/>
              <a:ext cx="12192000" cy="1170432"/>
              <a:chOff x="0" y="5681218"/>
              <a:chExt cx="12192000" cy="1170432"/>
            </a:xfrm>
          </p:grpSpPr>
          <p:pic>
            <p:nvPicPr>
              <p:cNvPr id="9" name="Picture 8">
                <a:extLst>
                  <a:ext uri="{FF2B5EF4-FFF2-40B4-BE49-F238E27FC236}">
                    <a16:creationId xmlns:a16="http://schemas.microsoft.com/office/drawing/2014/main" id="{524C2E53-1E73-4644-8C37-4F53257DE272}"/>
                  </a:ext>
                </a:extLst>
              </p:cNvPr>
              <p:cNvPicPr>
                <a:picLocks noChangeAspect="1"/>
              </p:cNvPicPr>
              <p:nvPr/>
            </p:nvPicPr>
            <p:blipFill>
              <a:blip r:embed="rId5"/>
              <a:stretch>
                <a:fillRect/>
              </a:stretch>
            </p:blipFill>
            <p:spPr>
              <a:xfrm>
                <a:off x="0" y="5681218"/>
                <a:ext cx="12192000" cy="1170432"/>
              </a:xfrm>
              <a:prstGeom prst="rect">
                <a:avLst/>
              </a:prstGeom>
            </p:spPr>
          </p:pic>
          <p:pic>
            <p:nvPicPr>
              <p:cNvPr id="10" name="Picture 9">
                <a:extLst>
                  <a:ext uri="{FF2B5EF4-FFF2-40B4-BE49-F238E27FC236}">
                    <a16:creationId xmlns:a16="http://schemas.microsoft.com/office/drawing/2014/main" id="{B2FCA1D2-52CE-4C79-BC8B-7C8F6519C7F7}"/>
                  </a:ext>
                </a:extLst>
              </p:cNvPr>
              <p:cNvPicPr>
                <a:picLocks noChangeAspect="1"/>
              </p:cNvPicPr>
              <p:nvPr/>
            </p:nvPicPr>
            <p:blipFill rotWithShape="1">
              <a:blip r:embed="rId6"/>
              <a:srcRect r="116"/>
              <a:stretch/>
            </p:blipFill>
            <p:spPr>
              <a:xfrm>
                <a:off x="8548914" y="5871058"/>
                <a:ext cx="3403600" cy="806204"/>
              </a:xfrm>
              <a:prstGeom prst="rect">
                <a:avLst/>
              </a:prstGeom>
            </p:spPr>
          </p:pic>
        </p:grpSp>
      </p:grpSp>
    </p:spTree>
    <p:extLst>
      <p:ext uri="{BB962C8B-B14F-4D97-AF65-F5344CB8AC3E}">
        <p14:creationId xmlns:p14="http://schemas.microsoft.com/office/powerpoint/2010/main" val="3043532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6982" y="3669475"/>
            <a:ext cx="4026230" cy="646331"/>
          </a:xfrm>
          <a:prstGeom prst="rect">
            <a:avLst/>
          </a:prstGeom>
          <a:noFill/>
        </p:spPr>
        <p:txBody>
          <a:bodyPr wrap="none" rtlCol="0">
            <a:spAutoFit/>
          </a:bodyPr>
          <a:lstStyle/>
          <a:p>
            <a:r>
              <a:rPr lang="en-US" sz="3600" dirty="0"/>
              <a:t>Appendix </a:t>
            </a:r>
            <a:r>
              <a:rPr lang="en-GB" sz="3600" dirty="0"/>
              <a:t>GEO slides</a:t>
            </a:r>
          </a:p>
        </p:txBody>
      </p:sp>
    </p:spTree>
    <p:extLst>
      <p:ext uri="{BB962C8B-B14F-4D97-AF65-F5344CB8AC3E}">
        <p14:creationId xmlns:p14="http://schemas.microsoft.com/office/powerpoint/2010/main" val="2936125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F8338153-2CD3-4407-973A-59884379D7B8}"/>
              </a:ext>
            </a:extLst>
          </p:cNvPr>
          <p:cNvSpPr>
            <a:spLocks noGrp="1"/>
          </p:cNvSpPr>
          <p:nvPr>
            <p:ph type="body" sz="quarter" idx="10"/>
          </p:nvPr>
        </p:nvSpPr>
        <p:spPr>
          <a:xfrm>
            <a:off x="7341298" y="1416377"/>
            <a:ext cx="4439384" cy="1881051"/>
          </a:xfrm>
        </p:spPr>
        <p:txBody>
          <a:bodyPr/>
          <a:lstStyle/>
          <a:p>
            <a:pPr>
              <a:lnSpc>
                <a:spcPct val="100000"/>
              </a:lnSpc>
              <a:spcBef>
                <a:spcPts val="0"/>
              </a:spcBef>
            </a:pPr>
            <a:r>
              <a:rPr lang="en-GB" sz="3200" dirty="0"/>
              <a:t>Perceived global risks are </a:t>
            </a:r>
            <a:br>
              <a:rPr lang="en-GB" sz="3200" dirty="0"/>
            </a:br>
            <a:r>
              <a:rPr lang="en-GB" sz="3200" dirty="0"/>
              <a:t>now predominantly </a:t>
            </a:r>
            <a:br>
              <a:rPr lang="en-GB" sz="3200" dirty="0"/>
            </a:br>
            <a:r>
              <a:rPr lang="en-GB" sz="3200" dirty="0"/>
              <a:t>environmental</a:t>
            </a:r>
            <a:br>
              <a:rPr lang="en-GB" sz="1400" dirty="0"/>
            </a:br>
            <a:r>
              <a:rPr lang="en-GB" sz="1400" dirty="0"/>
              <a:t>Source: WEF </a:t>
            </a:r>
            <a:r>
              <a:rPr lang="en-GB" sz="1400" i="1" dirty="0"/>
              <a:t>Global Risks Report 2021</a:t>
            </a:r>
            <a:endParaRPr lang="en-GB" dirty="0"/>
          </a:p>
        </p:txBody>
      </p:sp>
      <p:grpSp>
        <p:nvGrpSpPr>
          <p:cNvPr id="7" name="Group 6">
            <a:extLst>
              <a:ext uri="{FF2B5EF4-FFF2-40B4-BE49-F238E27FC236}">
                <a16:creationId xmlns:a16="http://schemas.microsoft.com/office/drawing/2014/main" id="{537A5843-0921-4289-965B-6ED23509DCEB}"/>
              </a:ext>
            </a:extLst>
          </p:cNvPr>
          <p:cNvGrpSpPr/>
          <p:nvPr/>
        </p:nvGrpSpPr>
        <p:grpSpPr>
          <a:xfrm>
            <a:off x="5256" y="40341"/>
            <a:ext cx="7064188" cy="6777318"/>
            <a:chOff x="2445240" y="0"/>
            <a:chExt cx="6698760" cy="6631351"/>
          </a:xfrm>
        </p:grpSpPr>
        <p:pic>
          <p:nvPicPr>
            <p:cNvPr id="8" name="Picture 7">
              <a:extLst>
                <a:ext uri="{FF2B5EF4-FFF2-40B4-BE49-F238E27FC236}">
                  <a16:creationId xmlns:a16="http://schemas.microsoft.com/office/drawing/2014/main" id="{84142414-7C87-4163-910C-439E04CBC1F7}"/>
                </a:ext>
              </a:extLst>
            </p:cNvPr>
            <p:cNvPicPr>
              <a:picLocks noChangeAspect="1"/>
            </p:cNvPicPr>
            <p:nvPr/>
          </p:nvPicPr>
          <p:blipFill>
            <a:blip r:embed="rId3"/>
            <a:stretch>
              <a:fillRect/>
            </a:stretch>
          </p:blipFill>
          <p:spPr>
            <a:xfrm>
              <a:off x="2445240" y="0"/>
              <a:ext cx="6698760" cy="6631351"/>
            </a:xfrm>
            <a:prstGeom prst="rect">
              <a:avLst/>
            </a:prstGeom>
          </p:spPr>
        </p:pic>
        <p:sp>
          <p:nvSpPr>
            <p:cNvPr id="9" name="Oval 8">
              <a:extLst>
                <a:ext uri="{FF2B5EF4-FFF2-40B4-BE49-F238E27FC236}">
                  <a16:creationId xmlns:a16="http://schemas.microsoft.com/office/drawing/2014/main" id="{65060135-1BD8-4E7F-8B1C-31ADA9D8DF16}"/>
                </a:ext>
              </a:extLst>
            </p:cNvPr>
            <p:cNvSpPr/>
            <p:nvPr/>
          </p:nvSpPr>
          <p:spPr>
            <a:xfrm>
              <a:off x="7812360" y="476672"/>
              <a:ext cx="1008112" cy="4003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48F00E5-0A1A-47E8-BC1D-69166AD73F88}"/>
                </a:ext>
              </a:extLst>
            </p:cNvPr>
            <p:cNvSpPr/>
            <p:nvPr/>
          </p:nvSpPr>
          <p:spPr>
            <a:xfrm>
              <a:off x="7092280" y="1916832"/>
              <a:ext cx="936104" cy="2074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3CEA312-67ED-4A2C-B3F2-64E2FA0F575E}"/>
                </a:ext>
              </a:extLst>
            </p:cNvPr>
            <p:cNvSpPr/>
            <p:nvPr/>
          </p:nvSpPr>
          <p:spPr>
            <a:xfrm>
              <a:off x="5940152" y="2032294"/>
              <a:ext cx="1152128" cy="3885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50E74D9-F3AE-49F3-A9E7-D2AED70F460C}"/>
                </a:ext>
              </a:extLst>
            </p:cNvPr>
            <p:cNvSpPr/>
            <p:nvPr/>
          </p:nvSpPr>
          <p:spPr>
            <a:xfrm>
              <a:off x="8028384" y="2564904"/>
              <a:ext cx="864096" cy="3225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746AC86-B170-48B6-A7B8-EC888BCCB0CB}"/>
                </a:ext>
              </a:extLst>
            </p:cNvPr>
            <p:cNvSpPr/>
            <p:nvPr/>
          </p:nvSpPr>
          <p:spPr>
            <a:xfrm>
              <a:off x="7740352" y="2124305"/>
              <a:ext cx="1403648" cy="224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6581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FB88-6E72-4813-AC9E-389293187785}"/>
              </a:ext>
            </a:extLst>
          </p:cNvPr>
          <p:cNvSpPr>
            <a:spLocks noGrp="1"/>
          </p:cNvSpPr>
          <p:nvPr>
            <p:ph type="ctrTitle"/>
          </p:nvPr>
        </p:nvSpPr>
        <p:spPr>
          <a:xfrm>
            <a:off x="4906845" y="-796835"/>
            <a:ext cx="6894576" cy="3566160"/>
          </a:xfrm>
        </p:spPr>
        <p:txBody>
          <a:bodyPr vert="horz" lIns="91440" tIns="45720" rIns="91440" bIns="45720" rtlCol="0" anchor="b">
            <a:normAutofit/>
          </a:bodyPr>
          <a:lstStyle/>
          <a:p>
            <a:pPr algn="l"/>
            <a:r>
              <a:rPr lang="en-US" sz="4800" dirty="0"/>
              <a:t>Adapt to Survive: </a:t>
            </a:r>
            <a:br>
              <a:rPr lang="en-US" sz="4800" dirty="0"/>
            </a:br>
            <a:r>
              <a:rPr lang="en-US" sz="4800" dirty="0"/>
              <a:t>Business transformation in a time of uncertainty</a:t>
            </a:r>
          </a:p>
        </p:txBody>
      </p:sp>
      <p:sp>
        <p:nvSpPr>
          <p:cNvPr id="3" name="Subtitle 2">
            <a:extLst>
              <a:ext uri="{FF2B5EF4-FFF2-40B4-BE49-F238E27FC236}">
                <a16:creationId xmlns:a16="http://schemas.microsoft.com/office/drawing/2014/main" id="{0A493BC6-F8C2-4862-B6CB-8E4D24B756F0}"/>
              </a:ext>
            </a:extLst>
          </p:cNvPr>
          <p:cNvSpPr>
            <a:spLocks noGrp="1"/>
          </p:cNvSpPr>
          <p:nvPr>
            <p:ph type="subTitle" idx="1"/>
          </p:nvPr>
        </p:nvSpPr>
        <p:spPr>
          <a:xfrm>
            <a:off x="4819759" y="3106567"/>
            <a:ext cx="6894576" cy="1964218"/>
          </a:xfrm>
        </p:spPr>
        <p:txBody>
          <a:bodyPr vert="horz" lIns="91440" tIns="45720" rIns="91440" bIns="45720" rtlCol="0">
            <a:normAutofit/>
          </a:bodyPr>
          <a:lstStyle/>
          <a:p>
            <a:pPr marL="268288" indent="-228600" algn="l">
              <a:buFont typeface="Arial" panose="020B0604020202020204" pitchFamily="34" charset="0"/>
              <a:buChar char="•"/>
            </a:pPr>
            <a:r>
              <a:rPr lang="en-US" sz="1900" b="1" dirty="0"/>
              <a:t>Coordinating Lead Authors: </a:t>
            </a:r>
            <a:r>
              <a:rPr lang="en-US" sz="1900" dirty="0"/>
              <a:t>Derk Loorbach (DRIFT, Erasmus University Rotterdam), Ben Tuxworth (Anthesis Group)</a:t>
            </a:r>
          </a:p>
          <a:p>
            <a:pPr marL="268288" indent="-228600" algn="l">
              <a:buFont typeface="Arial" panose="020B0604020202020204" pitchFamily="34" charset="0"/>
              <a:buChar char="•"/>
            </a:pPr>
            <a:r>
              <a:rPr lang="en-US" sz="1900" b="1" dirty="0"/>
              <a:t>Lead Authors: </a:t>
            </a:r>
            <a:r>
              <a:rPr lang="en-US" sz="1900" dirty="0"/>
              <a:t>Denise Delaney (</a:t>
            </a:r>
            <a:r>
              <a:rPr lang="en-US" sz="1900" dirty="0" err="1"/>
              <a:t>SustainAbility</a:t>
            </a:r>
            <a:r>
              <a:rPr lang="en-US" sz="1900" dirty="0"/>
              <a:t>, an ERM group company), Theresia Ott (Rio Tinto), Aris Vrettos (Cambridge Institute for Sustainability Leadership)</a:t>
            </a:r>
          </a:p>
          <a:p>
            <a:pPr marL="268288" indent="-228600" algn="l">
              <a:buFont typeface="Arial" panose="020B0604020202020204" pitchFamily="34" charset="0"/>
              <a:buChar char="•"/>
            </a:pPr>
            <a:r>
              <a:rPr lang="en-US" sz="1900" dirty="0">
                <a:hlinkClick r:id="rId2"/>
              </a:rPr>
              <a:t>Download Brief</a:t>
            </a:r>
            <a:r>
              <a:rPr lang="en-US" sz="1900" dirty="0"/>
              <a:t>  - &gt; </a:t>
            </a:r>
            <a:r>
              <a:rPr lang="en-US" sz="1900" dirty="0">
                <a:hlinkClick r:id="rId3"/>
              </a:rPr>
              <a:t>https://www.geo-business-report.org/</a:t>
            </a:r>
            <a:r>
              <a:rPr lang="en-US" sz="1900" dirty="0"/>
              <a:t> </a:t>
            </a:r>
          </a:p>
          <a:p>
            <a:pPr indent="-228600" algn="l">
              <a:buFont typeface="Arial" panose="020B0604020202020204" pitchFamily="34" charset="0"/>
              <a:buChar char="•"/>
            </a:pPr>
            <a:endParaRPr lang="en-US" sz="1900" dirty="0"/>
          </a:p>
        </p:txBody>
      </p:sp>
      <p:pic>
        <p:nvPicPr>
          <p:cNvPr id="5" name="Picture 4" descr="Diagram&#10;&#10;Description automatically generated">
            <a:extLst>
              <a:ext uri="{FF2B5EF4-FFF2-40B4-BE49-F238E27FC236}">
                <a16:creationId xmlns:a16="http://schemas.microsoft.com/office/drawing/2014/main" id="{63D85C43-FC74-4164-9A4E-2352D191C84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148" r="4509"/>
          <a:stretch/>
        </p:blipFill>
        <p:spPr>
          <a:xfrm>
            <a:off x="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Tree>
    <p:extLst>
      <p:ext uri="{BB962C8B-B14F-4D97-AF65-F5344CB8AC3E}">
        <p14:creationId xmlns:p14="http://schemas.microsoft.com/office/powerpoint/2010/main" val="2963063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009C-1F43-4E15-9F77-18725698D4BD}"/>
              </a:ext>
            </a:extLst>
          </p:cNvPr>
          <p:cNvSpPr>
            <a:spLocks noGrp="1"/>
          </p:cNvSpPr>
          <p:nvPr>
            <p:ph type="title"/>
          </p:nvPr>
        </p:nvSpPr>
        <p:spPr>
          <a:xfrm>
            <a:off x="405819" y="539931"/>
            <a:ext cx="3600860" cy="5431536"/>
          </a:xfrm>
        </p:spPr>
        <p:txBody>
          <a:bodyPr>
            <a:normAutofit/>
          </a:bodyPr>
          <a:lstStyle/>
          <a:p>
            <a:r>
              <a:rPr lang="en-US" sz="4200" b="1" dirty="0"/>
              <a:t>The scale of global environmental challenges is unprecedented</a:t>
            </a:r>
          </a:p>
        </p:txBody>
      </p:sp>
      <p:sp>
        <p:nvSpPr>
          <p:cNvPr id="3" name="Content Placeholder 2">
            <a:extLst>
              <a:ext uri="{FF2B5EF4-FFF2-40B4-BE49-F238E27FC236}">
                <a16:creationId xmlns:a16="http://schemas.microsoft.com/office/drawing/2014/main" id="{B05D48E0-D3B3-401C-8729-7A1CF8A0FC88}"/>
              </a:ext>
            </a:extLst>
          </p:cNvPr>
          <p:cNvSpPr>
            <a:spLocks noGrp="1"/>
          </p:cNvSpPr>
          <p:nvPr>
            <p:ph idx="1"/>
          </p:nvPr>
        </p:nvSpPr>
        <p:spPr>
          <a:xfrm>
            <a:off x="4119154" y="552091"/>
            <a:ext cx="7567749" cy="5431536"/>
          </a:xfrm>
        </p:spPr>
        <p:txBody>
          <a:bodyPr anchor="ctr">
            <a:normAutofit/>
          </a:bodyPr>
          <a:lstStyle/>
          <a:p>
            <a:r>
              <a:rPr lang="en-US" sz="2400" dirty="0"/>
              <a:t>Climate change resulting in droughts, floods and devastating fires impacting commerce and daily life; </a:t>
            </a:r>
          </a:p>
          <a:p>
            <a:r>
              <a:rPr lang="en-US" sz="2400" dirty="0"/>
              <a:t>Environmentally unsustainable food production contributing to 70 per cent of global biodiversity loss; </a:t>
            </a:r>
          </a:p>
          <a:p>
            <a:r>
              <a:rPr lang="en-US" sz="2400" dirty="0"/>
              <a:t>Mounting urban waste with 7-10 billion tons generated globally each year and many cities lacking safe and environmentally-sound waste management systems; </a:t>
            </a:r>
          </a:p>
          <a:p>
            <a:r>
              <a:rPr lang="en-US" sz="2400" dirty="0"/>
              <a:t>Emerging zoonotic diseases like COVID-19 show the vulnerabilities of these systems and the need for strengthened global resilience and reduced inequalities including gender inequality. </a:t>
            </a:r>
          </a:p>
        </p:txBody>
      </p:sp>
    </p:spTree>
    <p:extLst>
      <p:ext uri="{BB962C8B-B14F-4D97-AF65-F5344CB8AC3E}">
        <p14:creationId xmlns:p14="http://schemas.microsoft.com/office/powerpoint/2010/main" val="1928577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21D-AD7A-41E1-A9F1-6B3F055DDFB8}"/>
              </a:ext>
            </a:extLst>
          </p:cNvPr>
          <p:cNvSpPr>
            <a:spLocks noGrp="1"/>
          </p:cNvSpPr>
          <p:nvPr>
            <p:ph type="title"/>
          </p:nvPr>
        </p:nvSpPr>
        <p:spPr>
          <a:xfrm>
            <a:off x="4942369" y="583854"/>
            <a:ext cx="7431719" cy="1286160"/>
          </a:xfrm>
        </p:spPr>
        <p:txBody>
          <a:bodyPr anchor="b">
            <a:normAutofit/>
          </a:bodyPr>
          <a:lstStyle/>
          <a:p>
            <a:r>
              <a:rPr lang="en-US" sz="3200" b="1" dirty="0"/>
              <a:t>Business transformation is critical and possible</a:t>
            </a:r>
          </a:p>
        </p:txBody>
      </p:sp>
      <p:sp>
        <p:nvSpPr>
          <p:cNvPr id="3" name="Content Placeholder 2">
            <a:extLst>
              <a:ext uri="{FF2B5EF4-FFF2-40B4-BE49-F238E27FC236}">
                <a16:creationId xmlns:a16="http://schemas.microsoft.com/office/drawing/2014/main" id="{E6BCF16D-B09C-4BA3-AA88-0EA5D1180A0A}"/>
              </a:ext>
            </a:extLst>
          </p:cNvPr>
          <p:cNvSpPr>
            <a:spLocks noGrp="1"/>
          </p:cNvSpPr>
          <p:nvPr>
            <p:ph idx="1"/>
          </p:nvPr>
        </p:nvSpPr>
        <p:spPr>
          <a:xfrm>
            <a:off x="4942369" y="2107520"/>
            <a:ext cx="6586489" cy="4655791"/>
          </a:xfrm>
        </p:spPr>
        <p:txBody>
          <a:bodyPr>
            <a:noAutofit/>
          </a:bodyPr>
          <a:lstStyle/>
          <a:p>
            <a:r>
              <a:rPr lang="en-US" dirty="0"/>
              <a:t>Half of all greenhouse gas emissions need to be eliminated globally by 2030 with near zero emissions achieved by 2050. </a:t>
            </a:r>
          </a:p>
          <a:p>
            <a:r>
              <a:rPr lang="en-US" dirty="0"/>
              <a:t>To end global hunger by 2050. </a:t>
            </a:r>
          </a:p>
          <a:p>
            <a:r>
              <a:rPr lang="en-US" dirty="0"/>
              <a:t>Waste streams like single-use plastics will need to be eliminated to restore the world’s oceans. </a:t>
            </a:r>
          </a:p>
          <a:p>
            <a:r>
              <a:rPr lang="en-US" dirty="0"/>
              <a:t>To support gender equality.</a:t>
            </a:r>
          </a:p>
        </p:txBody>
      </p:sp>
      <p:pic>
        <p:nvPicPr>
          <p:cNvPr id="5" name="Picture 4" descr="A screenshot of a video game&#10;&#10;Description automatically generated">
            <a:extLst>
              <a:ext uri="{FF2B5EF4-FFF2-40B4-BE49-F238E27FC236}">
                <a16:creationId xmlns:a16="http://schemas.microsoft.com/office/drawing/2014/main" id="{6B8AFC53-B5B9-4E59-8EA8-0F496470780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128" r="1594"/>
          <a:stretch/>
        </p:blipFill>
        <p:spPr>
          <a:xfrm>
            <a:off x="20" y="10"/>
            <a:ext cx="4635571" cy="6857990"/>
          </a:xfrm>
          <a:prstGeom prst="rect">
            <a:avLst/>
          </a:prstGeom>
          <a:effectLst/>
        </p:spPr>
      </p:pic>
    </p:spTree>
    <p:extLst>
      <p:ext uri="{BB962C8B-B14F-4D97-AF65-F5344CB8AC3E}">
        <p14:creationId xmlns:p14="http://schemas.microsoft.com/office/powerpoint/2010/main" val="59936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E2C101AA-1B8C-4E22-AF1D-C2A8C3F20F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7652" y="643467"/>
            <a:ext cx="6856696" cy="5571066"/>
          </a:xfrm>
          <a:prstGeom prst="rect">
            <a:avLst/>
          </a:prstGeom>
        </p:spPr>
      </p:pic>
    </p:spTree>
    <p:extLst>
      <p:ext uri="{BB962C8B-B14F-4D97-AF65-F5344CB8AC3E}">
        <p14:creationId xmlns:p14="http://schemas.microsoft.com/office/powerpoint/2010/main" val="1573860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D203B-B881-49D4-B6DA-680E1DE87956}"/>
              </a:ext>
            </a:extLst>
          </p:cNvPr>
          <p:cNvSpPr>
            <a:spLocks noGrp="1"/>
          </p:cNvSpPr>
          <p:nvPr>
            <p:ph type="title"/>
          </p:nvPr>
        </p:nvSpPr>
        <p:spPr>
          <a:xfrm>
            <a:off x="1098468" y="885651"/>
            <a:ext cx="3229803" cy="4624603"/>
          </a:xfrm>
        </p:spPr>
        <p:txBody>
          <a:bodyPr>
            <a:normAutofit/>
          </a:bodyPr>
          <a:lstStyle/>
          <a:p>
            <a:r>
              <a:rPr lang="en-US" b="1" dirty="0">
                <a:solidFill>
                  <a:srgbClr val="FFFFFF"/>
                </a:solidFill>
              </a:rPr>
              <a:t>It is already happening</a:t>
            </a:r>
          </a:p>
        </p:txBody>
      </p:sp>
      <p:sp>
        <p:nvSpPr>
          <p:cNvPr id="3" name="Content Placeholder 2">
            <a:extLst>
              <a:ext uri="{FF2B5EF4-FFF2-40B4-BE49-F238E27FC236}">
                <a16:creationId xmlns:a16="http://schemas.microsoft.com/office/drawing/2014/main" id="{63D0E2D6-F653-4998-8394-D1F319E83C7C}"/>
              </a:ext>
            </a:extLst>
          </p:cNvPr>
          <p:cNvSpPr>
            <a:spLocks noGrp="1"/>
          </p:cNvSpPr>
          <p:nvPr>
            <p:ph idx="1"/>
          </p:nvPr>
        </p:nvSpPr>
        <p:spPr>
          <a:xfrm>
            <a:off x="687977" y="141515"/>
            <a:ext cx="10815951" cy="6455102"/>
          </a:xfrm>
        </p:spPr>
        <p:txBody>
          <a:bodyPr anchor="ctr">
            <a:normAutofit/>
          </a:bodyPr>
          <a:lstStyle/>
          <a:p>
            <a:pPr marL="0" indent="0">
              <a:buNone/>
            </a:pPr>
            <a:r>
              <a:rPr lang="en-US" sz="1900" b="1" dirty="0"/>
              <a:t>Companies such as;</a:t>
            </a:r>
          </a:p>
          <a:p>
            <a:r>
              <a:rPr lang="en-US" sz="1900" dirty="0"/>
              <a:t>General Motors aim to be carbon neutral by 2040</a:t>
            </a:r>
          </a:p>
          <a:p>
            <a:r>
              <a:rPr lang="en-US" sz="1900" dirty="0"/>
              <a:t>Amazon, has signed a 10-year corporate power purchase agreement with </a:t>
            </a:r>
            <a:r>
              <a:rPr lang="en-US" sz="1900" dirty="0" err="1"/>
              <a:t>Ørsted</a:t>
            </a:r>
            <a:r>
              <a:rPr lang="en-US" sz="1900" dirty="0"/>
              <a:t>, the world-leader in offshore wind.</a:t>
            </a:r>
          </a:p>
          <a:p>
            <a:r>
              <a:rPr lang="en-US" sz="1900" dirty="0"/>
              <a:t>Some companies such as IKEA have now committed to achieving full circularity by or before 2030</a:t>
            </a:r>
          </a:p>
          <a:p>
            <a:pPr marL="0" indent="0">
              <a:buNone/>
            </a:pPr>
            <a:r>
              <a:rPr lang="en-US" sz="1900" b="1" dirty="0"/>
              <a:t>Countries:</a:t>
            </a:r>
          </a:p>
          <a:p>
            <a:r>
              <a:rPr lang="en-US" sz="1900" dirty="0"/>
              <a:t>UK Government issues first ever Sovereign Green Bond</a:t>
            </a:r>
          </a:p>
          <a:p>
            <a:r>
              <a:rPr lang="en-US" sz="1900" dirty="0"/>
              <a:t>China plans to raise minimum renewable power purchase to 40% by 2030.</a:t>
            </a:r>
          </a:p>
          <a:p>
            <a:r>
              <a:rPr lang="en-US" sz="1900" dirty="0"/>
              <a:t>Costa Rica, has shifted to 100 per cent renewables</a:t>
            </a:r>
          </a:p>
          <a:p>
            <a:r>
              <a:rPr lang="en-US" sz="1900" dirty="0"/>
              <a:t>European countries such as Austria, Germany and Portugal, as well as Chile, New Zealand and South Korea, have set targets to achieve net zero greenhouse gas emissions by 2050 or earlier</a:t>
            </a:r>
          </a:p>
          <a:p>
            <a:r>
              <a:rPr lang="en-US" sz="1900" dirty="0"/>
              <a:t>Countries as diverse as China, France, Singapore and Israel have set dates for some type of ban on petrol and diesel cars within the next two decades, with Norway committing to as early as 2025</a:t>
            </a:r>
          </a:p>
          <a:p>
            <a:pPr marL="0" indent="0">
              <a:buNone/>
            </a:pPr>
            <a:endParaRPr lang="en-US" sz="1100" dirty="0"/>
          </a:p>
          <a:p>
            <a:pPr marL="0" indent="0">
              <a:buNone/>
            </a:pPr>
            <a:r>
              <a:rPr lang="en-US" sz="1100" dirty="0"/>
              <a:t> </a:t>
            </a:r>
          </a:p>
        </p:txBody>
      </p:sp>
    </p:spTree>
    <p:extLst>
      <p:ext uri="{BB962C8B-B14F-4D97-AF65-F5344CB8AC3E}">
        <p14:creationId xmlns:p14="http://schemas.microsoft.com/office/powerpoint/2010/main" val="144649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108D2-26C7-49B7-A77C-A514E99513BF}"/>
              </a:ext>
            </a:extLst>
          </p:cNvPr>
          <p:cNvSpPr>
            <a:spLocks noGrp="1"/>
          </p:cNvSpPr>
          <p:nvPr>
            <p:ph type="title"/>
          </p:nvPr>
        </p:nvSpPr>
        <p:spPr>
          <a:xfrm>
            <a:off x="4417705" y="902063"/>
            <a:ext cx="5436044" cy="1454051"/>
          </a:xfrm>
        </p:spPr>
        <p:txBody>
          <a:bodyPr>
            <a:normAutofit/>
          </a:bodyPr>
          <a:lstStyle/>
          <a:p>
            <a:r>
              <a:rPr lang="en-US" dirty="0">
                <a:solidFill>
                  <a:srgbClr val="000000"/>
                </a:solidFill>
              </a:rPr>
              <a:t>What can business do?</a:t>
            </a:r>
          </a:p>
        </p:txBody>
      </p:sp>
      <p:pic>
        <p:nvPicPr>
          <p:cNvPr id="22" name="Graphic 6" descr="Bullseye">
            <a:extLst>
              <a:ext uri="{FF2B5EF4-FFF2-40B4-BE49-F238E27FC236}">
                <a16:creationId xmlns:a16="http://schemas.microsoft.com/office/drawing/2014/main" id="{FB876223-C01A-4B21-91A3-D09FF4DF30D8}"/>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23" name="Content Placeholder 2">
            <a:extLst>
              <a:ext uri="{FF2B5EF4-FFF2-40B4-BE49-F238E27FC236}">
                <a16:creationId xmlns:a16="http://schemas.microsoft.com/office/drawing/2014/main" id="{D136B8AD-3D97-4492-9E10-3BE04DAA1532}"/>
              </a:ext>
            </a:extLst>
          </p:cNvPr>
          <p:cNvSpPr>
            <a:spLocks noGrp="1"/>
          </p:cNvSpPr>
          <p:nvPr>
            <p:ph idx="1"/>
          </p:nvPr>
        </p:nvSpPr>
        <p:spPr>
          <a:xfrm>
            <a:off x="4501260" y="1537762"/>
            <a:ext cx="4977578" cy="3639289"/>
          </a:xfrm>
        </p:spPr>
        <p:txBody>
          <a:bodyPr anchor="ctr">
            <a:normAutofit/>
          </a:bodyPr>
          <a:lstStyle/>
          <a:p>
            <a:pPr marL="0" indent="0">
              <a:buNone/>
            </a:pPr>
            <a:r>
              <a:rPr lang="en-US" sz="2000" dirty="0">
                <a:solidFill>
                  <a:srgbClr val="000000"/>
                </a:solidFill>
              </a:rPr>
              <a:t>1. Disrupt from within </a:t>
            </a:r>
          </a:p>
          <a:p>
            <a:pPr marL="0" indent="0">
              <a:buNone/>
            </a:pPr>
            <a:r>
              <a:rPr lang="en-US" sz="2000" dirty="0">
                <a:solidFill>
                  <a:srgbClr val="000000"/>
                </a:solidFill>
              </a:rPr>
              <a:t>2. Set a nature positive purpose and strategy </a:t>
            </a:r>
          </a:p>
          <a:p>
            <a:pPr marL="0" indent="0">
              <a:buNone/>
            </a:pPr>
            <a:r>
              <a:rPr lang="en-US" sz="2000" dirty="0">
                <a:solidFill>
                  <a:srgbClr val="000000"/>
                </a:solidFill>
              </a:rPr>
              <a:t>3. Collective Action</a:t>
            </a:r>
          </a:p>
          <a:p>
            <a:pPr marL="0" indent="0">
              <a:buNone/>
            </a:pPr>
            <a:r>
              <a:rPr lang="en-US" sz="2000" dirty="0">
                <a:solidFill>
                  <a:srgbClr val="000000"/>
                </a:solidFill>
              </a:rPr>
              <a:t>4. Coherence of business targets and goals</a:t>
            </a:r>
          </a:p>
          <a:p>
            <a:pPr marL="0" indent="0">
              <a:buNone/>
            </a:pPr>
            <a:r>
              <a:rPr lang="en-US" sz="2000" dirty="0">
                <a:solidFill>
                  <a:srgbClr val="000000"/>
                </a:solidFill>
              </a:rPr>
              <a:t>5. There is no incentive like survival </a:t>
            </a:r>
          </a:p>
          <a:p>
            <a:pPr marL="0" indent="0">
              <a:buNone/>
            </a:pPr>
            <a:r>
              <a:rPr lang="en-US" sz="2000" dirty="0">
                <a:solidFill>
                  <a:srgbClr val="000000"/>
                </a:solidFill>
              </a:rPr>
              <a:t>6. The journey is as important as the destination</a:t>
            </a:r>
          </a:p>
          <a:p>
            <a:pPr marL="0" indent="0">
              <a:buNone/>
            </a:pPr>
            <a:r>
              <a:rPr lang="en-US" sz="2000" dirty="0">
                <a:solidFill>
                  <a:srgbClr val="000000"/>
                </a:solidFill>
              </a:rPr>
              <a:t>7. You are not alone</a:t>
            </a:r>
          </a:p>
        </p:txBody>
      </p:sp>
    </p:spTree>
    <p:extLst>
      <p:ext uri="{BB962C8B-B14F-4D97-AF65-F5344CB8AC3E}">
        <p14:creationId xmlns:p14="http://schemas.microsoft.com/office/powerpoint/2010/main" val="677188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US" dirty="0"/>
              <a:t>GEO-6: UNEP’S Global Environment Outlook</a:t>
            </a:r>
          </a:p>
        </p:txBody>
      </p:sp>
      <p:sp>
        <p:nvSpPr>
          <p:cNvPr id="7" name="Title 1">
            <a:extLst>
              <a:ext uri="{FF2B5EF4-FFF2-40B4-BE49-F238E27FC236}">
                <a16:creationId xmlns:a16="http://schemas.microsoft.com/office/drawing/2014/main" id="{DFB31E55-CAC6-4F18-A0E9-59A0EF5D9EBC}"/>
              </a:ext>
            </a:extLst>
          </p:cNvPr>
          <p:cNvSpPr txBox="1">
            <a:spLocks/>
          </p:cNvSpPr>
          <p:nvPr/>
        </p:nvSpPr>
        <p:spPr>
          <a:xfrm>
            <a:off x="251520" y="739953"/>
            <a:ext cx="8712968" cy="1143000"/>
          </a:xfrm>
          <a:prstGeom prst="rect">
            <a:avLst/>
          </a:prstGeom>
        </p:spPr>
        <p:txBody>
          <a:bodyPr>
            <a:noAutofit/>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sz="3600" dirty="0"/>
          </a:p>
        </p:txBody>
      </p:sp>
      <p:pic>
        <p:nvPicPr>
          <p:cNvPr id="8" name="Picture 7">
            <a:extLst>
              <a:ext uri="{FF2B5EF4-FFF2-40B4-BE49-F238E27FC236}">
                <a16:creationId xmlns:a16="http://schemas.microsoft.com/office/drawing/2014/main" id="{B9CF1634-E1EA-4F52-84FC-95A6D5561F84}"/>
              </a:ext>
            </a:extLst>
          </p:cNvPr>
          <p:cNvPicPr>
            <a:picLocks noChangeAspect="1"/>
          </p:cNvPicPr>
          <p:nvPr/>
        </p:nvPicPr>
        <p:blipFill>
          <a:blip r:embed="rId2"/>
          <a:stretch>
            <a:fillRect/>
          </a:stretch>
        </p:blipFill>
        <p:spPr>
          <a:xfrm>
            <a:off x="912588" y="1151382"/>
            <a:ext cx="6855458" cy="5447204"/>
          </a:xfrm>
          <a:prstGeom prst="rect">
            <a:avLst/>
          </a:prstGeom>
        </p:spPr>
      </p:pic>
    </p:spTree>
    <p:extLst>
      <p:ext uri="{BB962C8B-B14F-4D97-AF65-F5344CB8AC3E}">
        <p14:creationId xmlns:p14="http://schemas.microsoft.com/office/powerpoint/2010/main" val="173859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GB" dirty="0"/>
              <a:t>Drivers and cross-cutting issues</a:t>
            </a:r>
          </a:p>
        </p:txBody>
      </p:sp>
      <p:sp>
        <p:nvSpPr>
          <p:cNvPr id="7" name="Title 1">
            <a:extLst>
              <a:ext uri="{FF2B5EF4-FFF2-40B4-BE49-F238E27FC236}">
                <a16:creationId xmlns:a16="http://schemas.microsoft.com/office/drawing/2014/main" id="{D5180EDD-FC8A-40EE-8CCF-50EF330697B8}"/>
              </a:ext>
            </a:extLst>
          </p:cNvPr>
          <p:cNvSpPr txBox="1">
            <a:spLocks/>
          </p:cNvSpPr>
          <p:nvPr/>
        </p:nvSpPr>
        <p:spPr>
          <a:xfrm>
            <a:off x="334998" y="764704"/>
            <a:ext cx="8229600" cy="782960"/>
          </a:xfrm>
          <a:prstGeom prst="rect">
            <a:avLst/>
          </a:prstGeom>
        </p:spPr>
        <p:txBody>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dirty="0"/>
          </a:p>
        </p:txBody>
      </p:sp>
      <p:sp>
        <p:nvSpPr>
          <p:cNvPr id="8" name="TextBox 7">
            <a:extLst>
              <a:ext uri="{FF2B5EF4-FFF2-40B4-BE49-F238E27FC236}">
                <a16:creationId xmlns:a16="http://schemas.microsoft.com/office/drawing/2014/main" id="{FC9A52BC-8980-43B9-B740-E279176E99E6}"/>
              </a:ext>
            </a:extLst>
          </p:cNvPr>
          <p:cNvSpPr txBox="1"/>
          <p:nvPr/>
        </p:nvSpPr>
        <p:spPr>
          <a:xfrm>
            <a:off x="592134" y="1303023"/>
            <a:ext cx="11483280" cy="4524315"/>
          </a:xfrm>
          <a:prstGeom prst="rect">
            <a:avLst/>
          </a:prstGeom>
          <a:noFill/>
        </p:spPr>
        <p:txBody>
          <a:bodyPr wrap="square" rtlCol="0">
            <a:spAutoFit/>
          </a:bodyPr>
          <a:lstStyle/>
          <a:p>
            <a:pPr marL="285750" indent="-285750">
              <a:buFont typeface="Arial" panose="020B0604020202020204" pitchFamily="34" charset="0"/>
              <a:buChar char="•"/>
            </a:pPr>
            <a:r>
              <a:rPr lang="en-US" sz="2400" b="1" dirty="0"/>
              <a:t>Population</a:t>
            </a:r>
            <a:r>
              <a:rPr lang="en-US" sz="2400" dirty="0"/>
              <a:t> - 9-10 billion people by 2050</a:t>
            </a:r>
          </a:p>
          <a:p>
            <a:pPr marL="285750" indent="-285750">
              <a:buFont typeface="Arial" panose="020B0604020202020204" pitchFamily="34" charset="0"/>
              <a:buChar char="•"/>
            </a:pPr>
            <a:r>
              <a:rPr lang="en-US" sz="2400" b="1" dirty="0"/>
              <a:t>Demographics</a:t>
            </a:r>
            <a:r>
              <a:rPr lang="en-US" sz="2400" dirty="0"/>
              <a:t> - older in rich countries, younger in poor countries</a:t>
            </a:r>
          </a:p>
          <a:p>
            <a:pPr marL="285750" indent="-285750">
              <a:buFont typeface="Arial" panose="020B0604020202020204" pitchFamily="34" charset="0"/>
              <a:buChar char="•"/>
            </a:pPr>
            <a:r>
              <a:rPr lang="en-US" sz="2400" b="1" dirty="0"/>
              <a:t>Urbanization</a:t>
            </a:r>
            <a:r>
              <a:rPr lang="en-US" sz="2400" dirty="0"/>
              <a:t> - 6-7 billion living in cities by 2050, 2-3 billion of those living in informal settlements</a:t>
            </a:r>
          </a:p>
          <a:p>
            <a:pPr marL="285750" indent="-285750">
              <a:buFont typeface="Arial" panose="020B0604020202020204" pitchFamily="34" charset="0"/>
              <a:buChar char="•"/>
            </a:pPr>
            <a:r>
              <a:rPr lang="en-US" sz="2400" b="1" dirty="0"/>
              <a:t>Economic development </a:t>
            </a:r>
            <a:r>
              <a:rPr lang="en-US" sz="2400" dirty="0"/>
              <a:t>– needed to eradicate poverty, end hunger, but increases consumption and extraction of resources</a:t>
            </a:r>
          </a:p>
          <a:p>
            <a:pPr marL="285750" indent="-285750">
              <a:buFont typeface="Arial" panose="020B0604020202020204" pitchFamily="34" charset="0"/>
              <a:buChar char="•"/>
            </a:pPr>
            <a:r>
              <a:rPr lang="en-US" sz="2400" b="1" dirty="0"/>
              <a:t>Technological change </a:t>
            </a:r>
            <a:r>
              <a:rPr lang="en-US" sz="2400" dirty="0"/>
              <a:t>– positive (productivity increase) and negative (pollution, waste)</a:t>
            </a:r>
          </a:p>
          <a:p>
            <a:pPr marL="285750" indent="-285750">
              <a:buFont typeface="Arial" panose="020B0604020202020204" pitchFamily="34" charset="0"/>
              <a:buChar char="•"/>
            </a:pPr>
            <a:r>
              <a:rPr lang="en-US" sz="2400" b="1" dirty="0"/>
              <a:t>Climate change </a:t>
            </a:r>
            <a:r>
              <a:rPr lang="en-US" sz="2400" dirty="0"/>
              <a:t>– already a 1 degree Celsius increase.  We are committed to increases in sea-level rise, more frequent droughts, more severe weather events. </a:t>
            </a:r>
          </a:p>
          <a:p>
            <a:pPr marL="285750" indent="-285750">
              <a:buFont typeface="Arial" panose="020B0604020202020204" pitchFamily="34" charset="0"/>
              <a:buChar char="•"/>
            </a:pPr>
            <a:r>
              <a:rPr lang="en-US" sz="2400" b="1" dirty="0"/>
              <a:t>Cross-cutting issues </a:t>
            </a:r>
            <a:r>
              <a:rPr lang="en-US" sz="2400" dirty="0"/>
              <a:t>– human health, equity, environmental disasters, chemicals, energy, waste and wastewater, gender, education, polar/mountain regions, food/energy/resources</a:t>
            </a:r>
            <a:endParaRPr lang="x-none" sz="2400" dirty="0"/>
          </a:p>
        </p:txBody>
      </p:sp>
    </p:spTree>
    <p:extLst>
      <p:ext uri="{BB962C8B-B14F-4D97-AF65-F5344CB8AC3E}">
        <p14:creationId xmlns:p14="http://schemas.microsoft.com/office/powerpoint/2010/main" val="4486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20D4B8D-7FE2-43D5-A41C-B2A9EAB6100A}"/>
              </a:ext>
            </a:extLst>
          </p:cNvPr>
          <p:cNvSpPr txBox="1"/>
          <p:nvPr/>
        </p:nvSpPr>
        <p:spPr>
          <a:xfrm>
            <a:off x="226294" y="491216"/>
            <a:ext cx="9811085" cy="5632311"/>
          </a:xfrm>
          <a:prstGeom prst="rect">
            <a:avLst/>
          </a:prstGeom>
          <a:noFill/>
        </p:spPr>
        <p:txBody>
          <a:bodyPr wrap="square" rtlCol="0">
            <a:spAutoFit/>
          </a:bodyPr>
          <a:lstStyle/>
          <a:p>
            <a:r>
              <a:rPr lang="en-US" sz="2400" b="1" dirty="0"/>
              <a:t>Impacts from human activities</a:t>
            </a:r>
          </a:p>
          <a:p>
            <a:pPr marL="342900" indent="-342900">
              <a:buFont typeface="Arial" panose="020B0604020202020204" pitchFamily="34" charset="0"/>
              <a:buChar char="•"/>
            </a:pPr>
            <a:r>
              <a:rPr lang="en-US" sz="2400" b="1" dirty="0"/>
              <a:t>Pervasive unsustainable impacts </a:t>
            </a:r>
            <a:r>
              <a:rPr lang="en-US" sz="2400" dirty="0"/>
              <a:t> across all five environmental dimensions explored in GEO-6: air, land, freshwater, oceans and biodiversity</a:t>
            </a:r>
          </a:p>
          <a:p>
            <a:pPr marL="342900" indent="-342900">
              <a:buFont typeface="Arial" panose="020B0604020202020204" pitchFamily="34" charset="0"/>
              <a:buChar char="•"/>
            </a:pPr>
            <a:r>
              <a:rPr lang="en-US" sz="2400" b="1" dirty="0"/>
              <a:t>Human health </a:t>
            </a:r>
            <a:r>
              <a:rPr lang="en-US" sz="2400" dirty="0"/>
              <a:t>– 9 million premature deaths due to environmental pollution in 2015.  Mainly indoor and outdoor air pollution, but also water pollution and sanitation. </a:t>
            </a:r>
            <a:r>
              <a:rPr lang="en-US" sz="2400" dirty="0">
                <a:ea typeface="Roboto" panose="02000000000000000000" pitchFamily="2" charset="0"/>
              </a:rPr>
              <a:t>60% of all emerging infectious diseases in humans are zoonotic,</a:t>
            </a:r>
            <a:r>
              <a:rPr lang="en-US" sz="2400" dirty="0"/>
              <a:t> increasing the risk of pandemics.</a:t>
            </a:r>
          </a:p>
          <a:p>
            <a:pPr marL="285750" indent="-285750">
              <a:buFont typeface="Arial" panose="020B0604020202020204" pitchFamily="34" charset="0"/>
              <a:buChar char="•"/>
            </a:pPr>
            <a:r>
              <a:rPr lang="en-US" sz="2400" b="1" dirty="0"/>
              <a:t>Environmental disasters </a:t>
            </a:r>
            <a:r>
              <a:rPr lang="en-US" sz="2400" dirty="0"/>
              <a:t>– Affected more than 3 billion people between 2005 and 2015</a:t>
            </a:r>
          </a:p>
          <a:p>
            <a:pPr marL="285750" indent="-285750">
              <a:buFont typeface="Arial" panose="020B0604020202020204" pitchFamily="34" charset="0"/>
              <a:buChar char="•"/>
            </a:pPr>
            <a:r>
              <a:rPr lang="en-US" sz="2400" b="1" dirty="0"/>
              <a:t>Energy </a:t>
            </a:r>
            <a:r>
              <a:rPr lang="en-US" sz="2400" dirty="0"/>
              <a:t>–1.2 billion people don’t have access to electricity and 2.7 billion still use traditional fuels for cooking and heating.</a:t>
            </a:r>
          </a:p>
          <a:p>
            <a:pPr marL="285750" indent="-285750">
              <a:buFont typeface="Arial" panose="020B0604020202020204" pitchFamily="34" charset="0"/>
              <a:buChar char="•"/>
            </a:pPr>
            <a:r>
              <a:rPr lang="en-US" sz="2400" b="1" dirty="0"/>
              <a:t>Chemicals </a:t>
            </a:r>
            <a:r>
              <a:rPr lang="en-US" sz="2400" dirty="0"/>
              <a:t>– More than 100,000 chemicals in use. Chemical pollution now a global threat.</a:t>
            </a:r>
          </a:p>
          <a:p>
            <a:pPr marL="285750" indent="-285750">
              <a:buFont typeface="Arial" panose="020B0604020202020204" pitchFamily="34" charset="0"/>
              <a:buChar char="•"/>
            </a:pPr>
            <a:r>
              <a:rPr lang="en-US" sz="2400" b="1" dirty="0"/>
              <a:t>Waste and wastewater </a:t>
            </a:r>
            <a:r>
              <a:rPr lang="en-US" sz="2400" dirty="0"/>
              <a:t>– urban waste generation is about 7-10 billion tons/</a:t>
            </a:r>
            <a:r>
              <a:rPr lang="en-US" sz="2400" dirty="0" err="1"/>
              <a:t>yr</a:t>
            </a:r>
            <a:r>
              <a:rPr lang="en-US" sz="2400" dirty="0"/>
              <a:t>, much of it unmanaged.</a:t>
            </a:r>
          </a:p>
        </p:txBody>
      </p:sp>
    </p:spTree>
    <p:extLst>
      <p:ext uri="{BB962C8B-B14F-4D97-AF65-F5344CB8AC3E}">
        <p14:creationId xmlns:p14="http://schemas.microsoft.com/office/powerpoint/2010/main" val="184370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US" dirty="0"/>
              <a:t>UN Sustainable Development Goals (SDGs)</a:t>
            </a:r>
          </a:p>
        </p:txBody>
      </p:sp>
      <p:pic>
        <p:nvPicPr>
          <p:cNvPr id="8" name="Picture 7">
            <a:extLst>
              <a:ext uri="{FF2B5EF4-FFF2-40B4-BE49-F238E27FC236}">
                <a16:creationId xmlns:a16="http://schemas.microsoft.com/office/drawing/2014/main" id="{44EE6A9F-C1D5-40C5-85E7-E3C3E0DFC517}"/>
              </a:ext>
            </a:extLst>
          </p:cNvPr>
          <p:cNvPicPr>
            <a:picLocks noChangeAspect="1"/>
          </p:cNvPicPr>
          <p:nvPr/>
        </p:nvPicPr>
        <p:blipFill>
          <a:blip r:embed="rId2"/>
          <a:stretch>
            <a:fillRect/>
          </a:stretch>
        </p:blipFill>
        <p:spPr>
          <a:xfrm>
            <a:off x="663863" y="1214244"/>
            <a:ext cx="6649928" cy="5271068"/>
          </a:xfrm>
          <a:prstGeom prst="rect">
            <a:avLst/>
          </a:prstGeom>
        </p:spPr>
      </p:pic>
      <p:sp>
        <p:nvSpPr>
          <p:cNvPr id="9" name="Rectangle 8">
            <a:extLst>
              <a:ext uri="{FF2B5EF4-FFF2-40B4-BE49-F238E27FC236}">
                <a16:creationId xmlns:a16="http://schemas.microsoft.com/office/drawing/2014/main" id="{4AA1B185-3E1B-4A18-AE3B-D2D317AE58E2}"/>
              </a:ext>
            </a:extLst>
          </p:cNvPr>
          <p:cNvSpPr/>
          <p:nvPr/>
        </p:nvSpPr>
        <p:spPr>
          <a:xfrm>
            <a:off x="7751371" y="2313652"/>
            <a:ext cx="3889532" cy="2308324"/>
          </a:xfrm>
          <a:prstGeom prst="rect">
            <a:avLst/>
          </a:prstGeom>
        </p:spPr>
        <p:txBody>
          <a:bodyPr wrap="square">
            <a:spAutoFit/>
          </a:bodyPr>
          <a:lstStyle/>
          <a:p>
            <a:r>
              <a:rPr lang="en-GB" sz="2400" dirty="0"/>
              <a:t>For each SDG there is a number of </a:t>
            </a:r>
            <a:r>
              <a:rPr lang="en-GB" sz="2400" b="1" dirty="0"/>
              <a:t>Targets (169)</a:t>
            </a:r>
            <a:r>
              <a:rPr lang="en-GB" sz="2400" dirty="0"/>
              <a:t>, and </a:t>
            </a:r>
            <a:r>
              <a:rPr lang="en-GB" sz="2400" b="1" dirty="0"/>
              <a:t>Indicators (232)</a:t>
            </a:r>
            <a:r>
              <a:rPr lang="en-GB" sz="2400" dirty="0"/>
              <a:t> which show the extent to which the target is being achieved</a:t>
            </a:r>
            <a:br>
              <a:rPr lang="en-GB" sz="2400" dirty="0"/>
            </a:br>
            <a:endParaRPr lang="en-GB" sz="2400" dirty="0"/>
          </a:p>
        </p:txBody>
      </p:sp>
    </p:spTree>
    <p:extLst>
      <p:ext uri="{BB962C8B-B14F-4D97-AF65-F5344CB8AC3E}">
        <p14:creationId xmlns:p14="http://schemas.microsoft.com/office/powerpoint/2010/main" val="1939940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US" dirty="0"/>
              <a:t>GEO-6: Outlook for the future (1)</a:t>
            </a:r>
          </a:p>
        </p:txBody>
      </p:sp>
      <p:sp>
        <p:nvSpPr>
          <p:cNvPr id="7" name="Title 1">
            <a:extLst>
              <a:ext uri="{FF2B5EF4-FFF2-40B4-BE49-F238E27FC236}">
                <a16:creationId xmlns:a16="http://schemas.microsoft.com/office/drawing/2014/main" id="{823D242E-6759-449E-A28D-DE915C66EA4A}"/>
              </a:ext>
            </a:extLst>
          </p:cNvPr>
          <p:cNvSpPr txBox="1">
            <a:spLocks/>
          </p:cNvSpPr>
          <p:nvPr/>
        </p:nvSpPr>
        <p:spPr>
          <a:xfrm>
            <a:off x="323528" y="594400"/>
            <a:ext cx="8229600" cy="1143000"/>
          </a:xfrm>
          <a:prstGeom prst="rect">
            <a:avLst/>
          </a:prstGeom>
        </p:spPr>
        <p:txBody>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dirty="0"/>
          </a:p>
        </p:txBody>
      </p:sp>
      <p:pic>
        <p:nvPicPr>
          <p:cNvPr id="8" name="Picture 7">
            <a:extLst>
              <a:ext uri="{FF2B5EF4-FFF2-40B4-BE49-F238E27FC236}">
                <a16:creationId xmlns:a16="http://schemas.microsoft.com/office/drawing/2014/main" id="{90F441AE-2DC8-47BD-9A98-442FEEC86B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17189" y="1160802"/>
            <a:ext cx="8375338" cy="5371336"/>
          </a:xfrm>
          <a:prstGeom prst="rect">
            <a:avLst/>
          </a:prstGeom>
        </p:spPr>
      </p:pic>
    </p:spTree>
    <p:extLst>
      <p:ext uri="{BB962C8B-B14F-4D97-AF65-F5344CB8AC3E}">
        <p14:creationId xmlns:p14="http://schemas.microsoft.com/office/powerpoint/2010/main" val="297253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92134" y="325862"/>
            <a:ext cx="8417394" cy="874828"/>
          </a:xfrm>
        </p:spPr>
        <p:txBody>
          <a:bodyPr/>
          <a:lstStyle/>
          <a:p>
            <a:r>
              <a:rPr lang="en-US" dirty="0"/>
              <a:t>GEO-6: Outlook for the future (2)</a:t>
            </a:r>
          </a:p>
        </p:txBody>
      </p:sp>
      <p:sp>
        <p:nvSpPr>
          <p:cNvPr id="7" name="TextBox 6">
            <a:extLst>
              <a:ext uri="{FF2B5EF4-FFF2-40B4-BE49-F238E27FC236}">
                <a16:creationId xmlns:a16="http://schemas.microsoft.com/office/drawing/2014/main" id="{157FB461-4531-4D39-9F89-E041787C8CBA}"/>
              </a:ext>
            </a:extLst>
          </p:cNvPr>
          <p:cNvSpPr txBox="1"/>
          <p:nvPr/>
        </p:nvSpPr>
        <p:spPr>
          <a:xfrm>
            <a:off x="592134" y="1469228"/>
            <a:ext cx="9542892" cy="415498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Environmental dimension of SDGs and IAEGs</a:t>
            </a:r>
            <a:r>
              <a:rPr lang="en-US" sz="2400" dirty="0"/>
              <a:t> – not expected to be achieved under current policy scenarios.</a:t>
            </a:r>
          </a:p>
          <a:p>
            <a:pPr marL="285750" indent="-285750">
              <a:buFont typeface="Arial" panose="020B0604020202020204" pitchFamily="34" charset="0"/>
              <a:buChar char="•"/>
            </a:pPr>
            <a:r>
              <a:rPr lang="en-US" sz="2400" b="1" dirty="0"/>
              <a:t>All environmental areas are affected</a:t>
            </a:r>
            <a:r>
              <a:rPr lang="en-US" sz="2400" dirty="0"/>
              <a:t> – from climate change to biodiversity loss to water scarcity, land degradation and ocean acidification.</a:t>
            </a:r>
          </a:p>
          <a:p>
            <a:pPr marL="285750" indent="-285750">
              <a:buFont typeface="Arial" panose="020B0604020202020204" pitchFamily="34" charset="0"/>
              <a:buChar char="•"/>
            </a:pPr>
            <a:r>
              <a:rPr lang="en-US" sz="2400" b="1" dirty="0"/>
              <a:t>Urgent action needed </a:t>
            </a:r>
            <a:r>
              <a:rPr lang="en-US" sz="2400" dirty="0"/>
              <a:t>– failure to act now will lead to ongoing and irreversible impacts on the environment and human health.</a:t>
            </a:r>
          </a:p>
          <a:p>
            <a:pPr marL="285750" indent="-285750">
              <a:buFont typeface="Arial" panose="020B0604020202020204" pitchFamily="34" charset="0"/>
              <a:buChar char="•"/>
            </a:pPr>
            <a:r>
              <a:rPr lang="en-US" sz="2400" b="1" dirty="0" err="1"/>
              <a:t>Decarbonisation</a:t>
            </a:r>
            <a:r>
              <a:rPr lang="en-US" sz="2400" b="1" dirty="0"/>
              <a:t>, detoxification, </a:t>
            </a:r>
            <a:r>
              <a:rPr lang="en-US" sz="2400" b="1" dirty="0" err="1"/>
              <a:t>dematerialisation</a:t>
            </a:r>
            <a:r>
              <a:rPr lang="en-US" sz="2400" b="1" dirty="0"/>
              <a:t> – </a:t>
            </a:r>
            <a:r>
              <a:rPr lang="en-US" sz="2400" dirty="0"/>
              <a:t>key priorities for development.</a:t>
            </a:r>
          </a:p>
          <a:p>
            <a:pPr marL="285750" indent="-285750">
              <a:buFont typeface="Arial" panose="020B0604020202020204" pitchFamily="34" charset="0"/>
              <a:buChar char="•"/>
            </a:pPr>
            <a:r>
              <a:rPr lang="en-US" sz="2400" b="1" dirty="0"/>
              <a:t>Costs </a:t>
            </a:r>
            <a:r>
              <a:rPr lang="en-US" sz="2400" dirty="0"/>
              <a:t>– It often costs more to clean up later than to prevent damage now, but ‘grow now, clean up later’ mindset still predominates.</a:t>
            </a:r>
            <a:endParaRPr lang="en-US" sz="2400" b="1" dirty="0"/>
          </a:p>
        </p:txBody>
      </p:sp>
      <p:sp>
        <p:nvSpPr>
          <p:cNvPr id="8" name="Title 1">
            <a:extLst>
              <a:ext uri="{FF2B5EF4-FFF2-40B4-BE49-F238E27FC236}">
                <a16:creationId xmlns:a16="http://schemas.microsoft.com/office/drawing/2014/main" id="{4D7868BC-7EE4-4CB9-815E-A7910E141DD0}"/>
              </a:ext>
            </a:extLst>
          </p:cNvPr>
          <p:cNvSpPr txBox="1">
            <a:spLocks/>
          </p:cNvSpPr>
          <p:nvPr/>
        </p:nvSpPr>
        <p:spPr>
          <a:xfrm>
            <a:off x="323528" y="594400"/>
            <a:ext cx="8229600" cy="1143000"/>
          </a:xfrm>
          <a:prstGeom prst="rect">
            <a:avLst/>
          </a:prstGeom>
        </p:spPr>
        <p:txBody>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US" dirty="0"/>
          </a:p>
        </p:txBody>
      </p:sp>
    </p:spTree>
    <p:extLst>
      <p:ext uri="{BB962C8B-B14F-4D97-AF65-F5344CB8AC3E}">
        <p14:creationId xmlns:p14="http://schemas.microsoft.com/office/powerpoint/2010/main" val="27053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430294" y="431349"/>
            <a:ext cx="9007995" cy="874828"/>
          </a:xfrm>
        </p:spPr>
        <p:txBody>
          <a:bodyPr/>
          <a:lstStyle/>
          <a:p>
            <a:pPr>
              <a:lnSpc>
                <a:spcPct val="100000"/>
              </a:lnSpc>
              <a:spcBef>
                <a:spcPts val="0"/>
              </a:spcBef>
            </a:pPr>
            <a:r>
              <a:rPr lang="en-US" dirty="0"/>
              <a:t>Regional distribution of reserves unburnable before 2050 </a:t>
            </a:r>
          </a:p>
          <a:p>
            <a:pPr>
              <a:lnSpc>
                <a:spcPct val="100000"/>
              </a:lnSpc>
              <a:spcBef>
                <a:spcPts val="0"/>
              </a:spcBef>
            </a:pPr>
            <a:r>
              <a:rPr lang="en-US" dirty="0"/>
              <a:t>to stay below 2</a:t>
            </a:r>
            <a:r>
              <a:rPr lang="en-US" baseline="30000" dirty="0"/>
              <a:t>o</a:t>
            </a:r>
            <a:r>
              <a:rPr lang="en-US" dirty="0"/>
              <a:t>C</a:t>
            </a:r>
          </a:p>
        </p:txBody>
      </p:sp>
      <p:sp>
        <p:nvSpPr>
          <p:cNvPr id="7" name="Title 1">
            <a:extLst>
              <a:ext uri="{FF2B5EF4-FFF2-40B4-BE49-F238E27FC236}">
                <a16:creationId xmlns:a16="http://schemas.microsoft.com/office/drawing/2014/main" id="{46FF4BBB-C134-437A-8C21-05CCB3CEE097}"/>
              </a:ext>
            </a:extLst>
          </p:cNvPr>
          <p:cNvSpPr txBox="1">
            <a:spLocks/>
          </p:cNvSpPr>
          <p:nvPr/>
        </p:nvSpPr>
        <p:spPr>
          <a:xfrm>
            <a:off x="430295" y="649806"/>
            <a:ext cx="9144000" cy="1143000"/>
          </a:xfrm>
          <a:prstGeom prst="rect">
            <a:avLst/>
          </a:prstGeom>
        </p:spPr>
        <p:txBody>
          <a:bodyPr>
            <a:noAutofit/>
          </a:bodyPr>
          <a:lstStyle>
            <a:lvl1pPr algn="l" defTabSz="914400" rtl="0" eaLnBrk="1" latinLnBrk="0" hangingPunct="1">
              <a:lnSpc>
                <a:spcPct val="90000"/>
              </a:lnSpc>
              <a:spcBef>
                <a:spcPct val="0"/>
              </a:spcBef>
              <a:buNone/>
              <a:defRPr sz="3000" b="1" kern="1200" spc="-50" baseline="0">
                <a:solidFill>
                  <a:srgbClr val="422E5D"/>
                </a:solidFill>
                <a:latin typeface="+mn-lt"/>
                <a:ea typeface="+mj-ea"/>
                <a:cs typeface="+mj-cs"/>
              </a:defRPr>
            </a:lvl1pPr>
          </a:lstStyle>
          <a:p>
            <a:endParaRPr lang="en-GB" sz="3200" dirty="0">
              <a:solidFill>
                <a:schemeClr val="tx1">
                  <a:lumMod val="50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3335227-41E9-45EE-9871-D3984C4CC033}"/>
              </a:ext>
            </a:extLst>
          </p:cNvPr>
          <p:cNvPicPr>
            <a:picLocks noChangeAspect="1"/>
          </p:cNvPicPr>
          <p:nvPr/>
        </p:nvPicPr>
        <p:blipFill>
          <a:blip r:embed="rId2"/>
          <a:stretch>
            <a:fillRect/>
          </a:stretch>
        </p:blipFill>
        <p:spPr>
          <a:xfrm>
            <a:off x="1172740" y="1429801"/>
            <a:ext cx="7523102" cy="4245659"/>
          </a:xfrm>
          <a:prstGeom prst="rect">
            <a:avLst/>
          </a:prstGeom>
        </p:spPr>
      </p:pic>
    </p:spTree>
    <p:extLst>
      <p:ext uri="{BB962C8B-B14F-4D97-AF65-F5344CB8AC3E}">
        <p14:creationId xmlns:p14="http://schemas.microsoft.com/office/powerpoint/2010/main" val="3598426394"/>
      </p:ext>
    </p:extLst>
  </p:cSld>
  <p:clrMapOvr>
    <a:masterClrMapping/>
  </p:clrMapOvr>
</p:sld>
</file>

<file path=ppt/theme/theme1.xml><?xml version="1.0" encoding="utf-8"?>
<a:theme xmlns:a="http://schemas.openxmlformats.org/drawingml/2006/main" name="White header with underli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Section/chapter brea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nk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4DEBC910EA3E42B1948CD4C84129A0" ma:contentTypeVersion="0" ma:contentTypeDescription="Create a new document." ma:contentTypeScope="" ma:versionID="1968f02ce08794a161f676b6936a17d7">
  <xsd:schema xmlns:xsd="http://www.w3.org/2001/XMLSchema" xmlns:xs="http://www.w3.org/2001/XMLSchema" xmlns:p="http://schemas.microsoft.com/office/2006/metadata/properties" targetNamespace="http://schemas.microsoft.com/office/2006/metadata/properties" ma:root="true" ma:fieldsID="0967b7be50301903c78f9c39c6fd9af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CE5409-C2E1-4687-B237-FD7ACE104AEC}">
  <ds:schemaRefs>
    <ds:schemaRef ds:uri="http://schemas.microsoft.com/office/2006/metadata/propertie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26B56EFD-6AA2-4EB5-8B49-C3070FC45211}">
  <ds:schemaRefs>
    <ds:schemaRef ds:uri="http://schemas.microsoft.com/sharepoint/v3/contenttype/forms"/>
  </ds:schemaRefs>
</ds:datastoreItem>
</file>

<file path=customXml/itemProps3.xml><?xml version="1.0" encoding="utf-8"?>
<ds:datastoreItem xmlns:ds="http://schemas.openxmlformats.org/officeDocument/2006/customXml" ds:itemID="{A146E676-E2D7-4D00-9774-2C75126BBE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2550</Words>
  <Application>Microsoft Office PowerPoint</Application>
  <PresentationFormat>Widescreen</PresentationFormat>
  <Paragraphs>150</Paragraphs>
  <Slides>25</Slides>
  <Notes>9</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freight-book</vt:lpstr>
      <vt:lpstr>overpass</vt:lpstr>
      <vt:lpstr>Arial</vt:lpstr>
      <vt:lpstr>Calibri</vt:lpstr>
      <vt:lpstr>Calibri Light</vt:lpstr>
      <vt:lpstr>White header with underline</vt:lpstr>
      <vt:lpstr>Slide Section/chapter break</vt:lpstr>
      <vt:lpstr>End slide</vt:lpstr>
      <vt:lpstr>Blank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 to Survive:  Business transformation in a time of uncertainty</vt:lpstr>
      <vt:lpstr>The scale of global environmental challenges is unprecedented</vt:lpstr>
      <vt:lpstr>Business transformation is critical and possible</vt:lpstr>
      <vt:lpstr>PowerPoint Presentation</vt:lpstr>
      <vt:lpstr>It is already happening</vt:lpstr>
      <vt:lpstr>What can business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Yorke</dc:creator>
  <cp:lastModifiedBy>Harry Randhawa</cp:lastModifiedBy>
  <cp:revision>241</cp:revision>
  <dcterms:created xsi:type="dcterms:W3CDTF">2019-10-17T13:50:38Z</dcterms:created>
  <dcterms:modified xsi:type="dcterms:W3CDTF">2021-03-11T09:59:58Z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0x010100904DEBC910EA3E42B1948CD4C84129A0</vt:lpwstr>
  </property>
</Properties>
</file>